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2" r:id="rId2"/>
    <p:sldId id="417" r:id="rId3"/>
    <p:sldId id="418" r:id="rId4"/>
    <p:sldId id="419" r:id="rId5"/>
    <p:sldId id="420" r:id="rId6"/>
    <p:sldId id="421" r:id="rId7"/>
    <p:sldId id="422" r:id="rId8"/>
    <p:sldId id="423" r:id="rId9"/>
    <p:sldId id="424" r:id="rId10"/>
    <p:sldId id="426" r:id="rId11"/>
    <p:sldId id="42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2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AB9636-B218-48E7-A003-EB06D47D9FD2}" type="datetimeFigureOut">
              <a:rPr lang="en-US" smtClean="0"/>
              <a:t>12/18/2017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6C78D2-32AA-4099-96CF-ECD0C435B65D}" type="slidenum">
              <a:rPr lang="en-US" smtClean="0"/>
              <a:t>‹#›</a:t>
            </a:fld>
            <a:endParaRPr lang="en-US"/>
          </a:p>
        </p:txBody>
      </p:sp>
    </p:spTree>
    <p:extLst>
      <p:ext uri="{BB962C8B-B14F-4D97-AF65-F5344CB8AC3E}">
        <p14:creationId xmlns:p14="http://schemas.microsoft.com/office/powerpoint/2010/main" val="125145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 405 Sanitary and Environmental Engineering</a:t>
            </a:r>
            <a:endParaRPr lang="en-US" dirty="0"/>
          </a:p>
        </p:txBody>
      </p:sp>
      <p:sp>
        <p:nvSpPr>
          <p:cNvPr id="3" name="Content Placeholder 2"/>
          <p:cNvSpPr>
            <a:spLocks noGrp="1"/>
          </p:cNvSpPr>
          <p:nvPr>
            <p:ph idx="1"/>
          </p:nvPr>
        </p:nvSpPr>
        <p:spPr>
          <a:xfrm>
            <a:off x="457200" y="4419600"/>
            <a:ext cx="8229600" cy="2392363"/>
          </a:xfrm>
        </p:spPr>
        <p:txBody>
          <a:bodyPr>
            <a:normAutofit fontScale="92500" lnSpcReduction="20000"/>
          </a:bodyPr>
          <a:lstStyle/>
          <a:p>
            <a:pPr marL="0" indent="0" algn="ctr">
              <a:buNone/>
            </a:pPr>
            <a:r>
              <a:rPr lang="en-US" dirty="0"/>
              <a:t>Al Mansour University College</a:t>
            </a:r>
          </a:p>
          <a:p>
            <a:pPr marL="0" indent="0" algn="ctr">
              <a:buNone/>
            </a:pPr>
            <a:r>
              <a:rPr lang="en-US" dirty="0"/>
              <a:t>Civil Engineering department</a:t>
            </a:r>
          </a:p>
          <a:p>
            <a:pPr marL="0" indent="0" algn="ctr">
              <a:buNone/>
            </a:pPr>
            <a:r>
              <a:rPr lang="en-US" dirty="0" smtClean="0"/>
              <a:t>2017-2018</a:t>
            </a:r>
          </a:p>
          <a:p>
            <a:pPr marL="0" indent="0" algn="ctr">
              <a:buNone/>
            </a:pPr>
            <a:r>
              <a:rPr lang="en-US" dirty="0" smtClean="0"/>
              <a:t>Lecture 9</a:t>
            </a:r>
            <a:endParaRPr lang="en-US" dirty="0"/>
          </a:p>
          <a:p>
            <a:pPr marL="0" indent="0" algn="ctr">
              <a:buNone/>
            </a:pPr>
            <a:r>
              <a:rPr lang="en-US" dirty="0" err="1" smtClean="0"/>
              <a:t>Dr</a:t>
            </a:r>
            <a:r>
              <a:rPr lang="en-US" dirty="0" smtClean="0"/>
              <a:t> </a:t>
            </a:r>
            <a:r>
              <a:rPr lang="en-US" dirty="0" err="1"/>
              <a:t>Ameer</a:t>
            </a:r>
            <a:r>
              <a:rPr lang="en-US" dirty="0"/>
              <a:t> </a:t>
            </a:r>
            <a:r>
              <a:rPr lang="en-US" dirty="0" err="1"/>
              <a:t>Badr</a:t>
            </a:r>
            <a:r>
              <a:rPr lang="en-US" dirty="0"/>
              <a:t> </a:t>
            </a:r>
            <a:r>
              <a:rPr lang="en-US" dirty="0" err="1"/>
              <a:t>Khudhair</a:t>
            </a:r>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281" y="1679575"/>
            <a:ext cx="2047875"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994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8037"/>
            <a:ext cx="8229600" cy="4525963"/>
          </a:xfrm>
        </p:spPr>
        <p:txBody>
          <a:bodyPr>
            <a:normAutofit fontScale="70000" lnSpcReduction="20000"/>
          </a:bodyPr>
          <a:lstStyle/>
          <a:p>
            <a:pPr marL="0" indent="0">
              <a:buNone/>
            </a:pPr>
            <a:r>
              <a:rPr lang="en-US" dirty="0"/>
              <a:t>Where:</a:t>
            </a:r>
          </a:p>
          <a:p>
            <a:pPr marL="0" indent="0">
              <a:buNone/>
            </a:pPr>
            <a:r>
              <a:rPr lang="en-US" dirty="0"/>
              <a:t>H: head loss (m)</a:t>
            </a:r>
          </a:p>
          <a:p>
            <a:pPr marL="0" indent="0">
              <a:buNone/>
            </a:pPr>
            <a:r>
              <a:rPr lang="en-US" dirty="0"/>
              <a:t>F: friction factor</a:t>
            </a:r>
          </a:p>
          <a:p>
            <a:pPr marL="0" indent="0">
              <a:buNone/>
            </a:pPr>
            <a:r>
              <a:rPr lang="en-US" dirty="0"/>
              <a:t>Ø: shape factor, the highest value is 1, it depend on the shape of media particle </a:t>
            </a:r>
          </a:p>
          <a:p>
            <a:pPr marL="0" indent="0">
              <a:buNone/>
            </a:pPr>
            <a:r>
              <a:rPr lang="en-US" dirty="0"/>
              <a:t>α: porosity, it depend on void ratio in media </a:t>
            </a:r>
          </a:p>
          <a:p>
            <a:pPr marL="0" indent="0">
              <a:buNone/>
            </a:pPr>
            <a:r>
              <a:rPr lang="en-US" dirty="0"/>
              <a:t>L: length of filtering media (thickness)</a:t>
            </a:r>
          </a:p>
          <a:p>
            <a:pPr marL="0" indent="0">
              <a:buNone/>
            </a:pPr>
            <a:r>
              <a:rPr lang="en-US" dirty="0"/>
              <a:t>d: diameter of the grains </a:t>
            </a:r>
          </a:p>
          <a:p>
            <a:pPr marL="0" indent="0">
              <a:buNone/>
            </a:pPr>
            <a:r>
              <a:rPr lang="en-US" dirty="0"/>
              <a:t>v: filtration rate</a:t>
            </a:r>
          </a:p>
          <a:p>
            <a:pPr marL="0" indent="0">
              <a:buNone/>
            </a:pPr>
            <a:r>
              <a:rPr lang="en-US" dirty="0"/>
              <a:t>Re: Reynolds No.</a:t>
            </a:r>
          </a:p>
          <a:p>
            <a:pPr marL="0" indent="0">
              <a:buNone/>
            </a:pPr>
            <a:r>
              <a:rPr lang="en-US" dirty="0"/>
              <a:t>ʋ: kinematic viscosity </a:t>
            </a:r>
          </a:p>
          <a:p>
            <a:pPr marL="0" indent="0">
              <a:buNone/>
            </a:pPr>
            <a:r>
              <a:rPr lang="en-US" dirty="0"/>
              <a:t>S: shape factor, in Fair equation, range from 6 to 7.7</a:t>
            </a:r>
          </a:p>
          <a:p>
            <a:pPr marL="0" indent="0">
              <a:buNone/>
            </a:pPr>
            <a:r>
              <a:rPr lang="en-US" dirty="0"/>
              <a:t>Cd: drag coefficient, Cd= 24/Re +3/Re </a:t>
            </a:r>
            <a:r>
              <a:rPr lang="en-US" baseline="30000" dirty="0"/>
              <a:t>0.5</a:t>
            </a:r>
            <a:r>
              <a:rPr lang="en-US" dirty="0"/>
              <a:t> +0.34</a:t>
            </a:r>
            <a:endParaRPr lang="ar-IQ" dirty="0"/>
          </a:p>
          <a:p>
            <a:endParaRPr lang="ar-IQ" dirty="0"/>
          </a:p>
        </p:txBody>
      </p:sp>
    </p:spTree>
    <p:extLst>
      <p:ext uri="{BB962C8B-B14F-4D97-AF65-F5344CB8AC3E}">
        <p14:creationId xmlns:p14="http://schemas.microsoft.com/office/powerpoint/2010/main" val="3402053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304800"/>
                <a:ext cx="8229600" cy="6324600"/>
              </a:xfrm>
            </p:spPr>
            <p:txBody>
              <a:bodyPr>
                <a:normAutofit fontScale="55000" lnSpcReduction="20000"/>
              </a:bodyPr>
              <a:lstStyle/>
              <a:p>
                <a:pPr marL="0" indent="0" algn="just">
                  <a:buNone/>
                </a:pPr>
                <a:r>
                  <a:rPr lang="en-US" b="1" dirty="0"/>
                  <a:t>Example 7</a:t>
                </a:r>
                <a:r>
                  <a:rPr lang="en-US" dirty="0"/>
                  <a:t>:  Determine the head loss in a filter bed composed of 30cm of uniform anthracite with an average size of 1.6 mm and 30 cm of uniform sand with average size of 0.5 mm for filtration rate of 160 l/m</a:t>
                </a:r>
                <a:r>
                  <a:rPr lang="en-US" baseline="30000" dirty="0"/>
                  <a:t>2</a:t>
                </a:r>
                <a:r>
                  <a:rPr lang="en-US" dirty="0"/>
                  <a:t>.min. Assume that the operating temperature is 20˚C, use Rose equation. Assume φ=1, α= 0.4, µ=1.003*10</a:t>
                </a:r>
                <a:r>
                  <a:rPr lang="en-US" baseline="30000" dirty="0"/>
                  <a:t>-3</a:t>
                </a:r>
                <a:r>
                  <a:rPr lang="en-US" dirty="0"/>
                  <a:t> </a:t>
                </a:r>
                <a:r>
                  <a:rPr lang="en-US" dirty="0" err="1"/>
                  <a:t>pa.s</a:t>
                </a:r>
                <a:endParaRPr lang="en-US" dirty="0"/>
              </a:p>
              <a:p>
                <a:pPr marL="0" indent="0" algn="just">
                  <a:buNone/>
                </a:pPr>
                <a:endParaRPr lang="en-US" dirty="0" smtClean="0"/>
              </a:p>
              <a:p>
                <a:pPr marL="0" indent="0" algn="just">
                  <a:buNone/>
                </a:pPr>
                <a:r>
                  <a:rPr lang="en-US" dirty="0" smtClean="0"/>
                  <a:t>For </a:t>
                </a:r>
                <a:r>
                  <a:rPr lang="en-US" dirty="0"/>
                  <a:t>anthracite</a:t>
                </a:r>
              </a:p>
              <a:p>
                <a:pPr marL="0" indent="0" algn="just">
                  <a:buNone/>
                </a:pPr>
                <a14:m>
                  <m:oMathPara xmlns:m="http://schemas.openxmlformats.org/officeDocument/2006/math">
                    <m:oMathParaPr>
                      <m:jc m:val="centerGroup"/>
                    </m:oMathParaPr>
                    <m:oMath xmlns:m="http://schemas.openxmlformats.org/officeDocument/2006/math">
                      <m:r>
                        <a:rPr lang="en-US" i="1">
                          <a:latin typeface="Cambria Math"/>
                        </a:rPr>
                        <m:t>h</m:t>
                      </m:r>
                      <m:r>
                        <a:rPr lang="en-US" i="1">
                          <a:latin typeface="Cambria Math"/>
                        </a:rPr>
                        <m:t>=</m:t>
                      </m:r>
                      <m:r>
                        <a:rPr lang="en-US" i="1">
                          <a:latin typeface="Cambria Math"/>
                        </a:rPr>
                        <m:t>𝐶𝑑</m:t>
                      </m:r>
                      <m:r>
                        <a:rPr lang="en-US" i="1">
                          <a:latin typeface="Cambria Math"/>
                        </a:rPr>
                        <m:t> </m:t>
                      </m:r>
                      <m:f>
                        <m:fPr>
                          <m:ctrlPr>
                            <a:rPr lang="en-US" i="1">
                              <a:latin typeface="Cambria Math"/>
                            </a:rPr>
                          </m:ctrlPr>
                        </m:fPr>
                        <m:num>
                          <m:r>
                            <a:rPr lang="en-US" i="1">
                              <a:latin typeface="Cambria Math"/>
                            </a:rPr>
                            <m:t>1</m:t>
                          </m:r>
                          <m:r>
                            <a:rPr lang="en-US" i="1">
                              <a:latin typeface="Cambria Math"/>
                            </a:rPr>
                            <m:t>.</m:t>
                          </m:r>
                          <m:r>
                            <a:rPr lang="en-US" i="1">
                              <a:latin typeface="Cambria Math"/>
                            </a:rPr>
                            <m:t>067</m:t>
                          </m:r>
                        </m:num>
                        <m:den>
                          <m:r>
                            <a:rPr lang="en-US" i="1">
                              <a:latin typeface="Cambria Math"/>
                            </a:rPr>
                            <m:t>∅</m:t>
                          </m:r>
                        </m:den>
                      </m:f>
                      <m:r>
                        <a:rPr lang="en-US" i="1">
                          <a:latin typeface="Cambria Math"/>
                        </a:rPr>
                        <m:t>.</m:t>
                      </m:r>
                      <m:f>
                        <m:fPr>
                          <m:ctrlPr>
                            <a:rPr lang="en-US" i="1">
                              <a:latin typeface="Cambria Math"/>
                            </a:rPr>
                          </m:ctrlPr>
                        </m:fPr>
                        <m:num>
                          <m:r>
                            <a:rPr lang="en-US" i="1">
                              <a:latin typeface="Cambria Math"/>
                            </a:rPr>
                            <m:t>1</m:t>
                          </m:r>
                        </m:num>
                        <m:den>
                          <m:sSup>
                            <m:sSupPr>
                              <m:ctrlPr>
                                <a:rPr lang="en-US" i="1">
                                  <a:latin typeface="Cambria Math"/>
                                </a:rPr>
                              </m:ctrlPr>
                            </m:sSupPr>
                            <m:e>
                              <m:r>
                                <a:rPr lang="en-US" i="1">
                                  <a:latin typeface="Cambria Math"/>
                                </a:rPr>
                                <m:t>𝛼</m:t>
                              </m:r>
                            </m:e>
                            <m:sup>
                              <m:r>
                                <a:rPr lang="en-US" i="1">
                                  <a:latin typeface="Cambria Math"/>
                                </a:rPr>
                                <m:t>4</m:t>
                              </m:r>
                            </m:sup>
                          </m:sSup>
                        </m:den>
                      </m:f>
                      <m:f>
                        <m:fPr>
                          <m:ctrlPr>
                            <a:rPr lang="en-US" i="1">
                              <a:latin typeface="Cambria Math"/>
                            </a:rPr>
                          </m:ctrlPr>
                        </m:fPr>
                        <m:num>
                          <m:r>
                            <a:rPr lang="en-US" i="1">
                              <a:latin typeface="Cambria Math"/>
                            </a:rPr>
                            <m:t>𝐿</m:t>
                          </m:r>
                          <m:sSup>
                            <m:sSupPr>
                              <m:ctrlPr>
                                <a:rPr lang="en-US" i="1">
                                  <a:latin typeface="Cambria Math"/>
                                </a:rPr>
                              </m:ctrlPr>
                            </m:sSupPr>
                            <m:e>
                              <m:r>
                                <a:rPr lang="en-US" i="1">
                                  <a:latin typeface="Cambria Math"/>
                                </a:rPr>
                                <m:t>𝑣</m:t>
                              </m:r>
                            </m:e>
                            <m:sup>
                              <m:r>
                                <a:rPr lang="en-US" i="1">
                                  <a:latin typeface="Cambria Math"/>
                                </a:rPr>
                                <m:t>2</m:t>
                              </m:r>
                            </m:sup>
                          </m:sSup>
                        </m:num>
                        <m:den>
                          <m:r>
                            <a:rPr lang="en-US" i="1">
                              <a:latin typeface="Cambria Math"/>
                            </a:rPr>
                            <m:t>𝑑</m:t>
                          </m:r>
                          <m:r>
                            <a:rPr lang="en-US" i="1">
                              <a:latin typeface="Cambria Math"/>
                            </a:rPr>
                            <m:t>.</m:t>
                          </m:r>
                          <m:r>
                            <a:rPr lang="en-US" i="1">
                              <a:latin typeface="Cambria Math"/>
                            </a:rPr>
                            <m:t>𝑔</m:t>
                          </m:r>
                        </m:den>
                      </m:f>
                    </m:oMath>
                  </m:oMathPara>
                </a14:m>
                <a:endParaRPr lang="en-US" dirty="0"/>
              </a:p>
              <a:p>
                <a:pPr marL="0" indent="0" algn="just">
                  <a:buNone/>
                </a:pPr>
                <a:r>
                  <a:rPr lang="en-US" dirty="0"/>
                  <a:t> </a:t>
                </a:r>
              </a:p>
              <a:p>
                <a:pPr marL="0" indent="0" algn="just">
                  <a:buNone/>
                </a:pPr>
                <a:r>
                  <a:rPr lang="en-US" dirty="0"/>
                  <a:t>v= 160/1000/60 =2.67*10</a:t>
                </a:r>
                <a:r>
                  <a:rPr lang="en-US" baseline="30000" dirty="0"/>
                  <a:t>-3</a:t>
                </a:r>
                <a:r>
                  <a:rPr lang="en-US" dirty="0"/>
                  <a:t> m/s</a:t>
                </a:r>
              </a:p>
              <a:p>
                <a:pPr marL="0" indent="0" algn="just">
                  <a:buNone/>
                </a:pPr>
                <a:r>
                  <a:rPr lang="en-US" dirty="0"/>
                  <a:t>Re=  (1000* 2.67*10</a:t>
                </a:r>
                <a:r>
                  <a:rPr lang="en-US" baseline="30000" dirty="0"/>
                  <a:t>-3</a:t>
                </a:r>
                <a:r>
                  <a:rPr lang="en-US" dirty="0"/>
                  <a:t> *1.6/1000)/ 1.003*10</a:t>
                </a:r>
                <a:r>
                  <a:rPr lang="en-US" baseline="30000" dirty="0"/>
                  <a:t>-3</a:t>
                </a:r>
                <a:r>
                  <a:rPr lang="en-US" dirty="0"/>
                  <a:t> = 4.26</a:t>
                </a:r>
              </a:p>
              <a:p>
                <a:pPr marL="0" indent="0" algn="just">
                  <a:buNone/>
                </a:pPr>
                <a:r>
                  <a:rPr lang="en-US" dirty="0"/>
                  <a:t>Cd= 24/Re +3/Re </a:t>
                </a:r>
                <a:r>
                  <a:rPr lang="en-US" baseline="30000" dirty="0"/>
                  <a:t>0.5</a:t>
                </a:r>
                <a:r>
                  <a:rPr lang="en-US" dirty="0"/>
                  <a:t> +0.34 =(24/4.26 )+(3/4.26</a:t>
                </a:r>
                <a:r>
                  <a:rPr lang="en-US" baseline="30000" dirty="0"/>
                  <a:t>0.5</a:t>
                </a:r>
                <a:r>
                  <a:rPr lang="en-US" dirty="0"/>
                  <a:t>)+0.34 = 7.43</a:t>
                </a:r>
              </a:p>
              <a:p>
                <a:pPr marL="0" indent="0" algn="just">
                  <a:buNone/>
                </a:pPr>
                <a:r>
                  <a:rPr lang="en-US" dirty="0"/>
                  <a:t> </a:t>
                </a:r>
              </a:p>
              <a:p>
                <a:pPr marL="0" indent="0" algn="just">
                  <a:buNone/>
                </a:pPr>
                <a14:m>
                  <m:oMath xmlns:m="http://schemas.openxmlformats.org/officeDocument/2006/math">
                    <m:r>
                      <a:rPr lang="en-US" i="1">
                        <a:latin typeface="Cambria Math"/>
                      </a:rPr>
                      <m:t>h</m:t>
                    </m:r>
                    <m:r>
                      <a:rPr lang="en-US" i="1">
                        <a:latin typeface="Cambria Math"/>
                      </a:rPr>
                      <m:t>=</m:t>
                    </m:r>
                    <m:r>
                      <a:rPr lang="en-US" i="1">
                        <a:latin typeface="Cambria Math"/>
                      </a:rPr>
                      <m:t>7</m:t>
                    </m:r>
                    <m:r>
                      <a:rPr lang="en-US" i="1">
                        <a:latin typeface="Cambria Math"/>
                      </a:rPr>
                      <m:t>.</m:t>
                    </m:r>
                    <m:r>
                      <a:rPr lang="en-US" i="1">
                        <a:latin typeface="Cambria Math"/>
                      </a:rPr>
                      <m:t>43</m:t>
                    </m:r>
                    <m:r>
                      <a:rPr lang="en-US" i="1">
                        <a:latin typeface="Cambria Math"/>
                      </a:rPr>
                      <m:t> </m:t>
                    </m:r>
                    <m:f>
                      <m:fPr>
                        <m:ctrlPr>
                          <a:rPr lang="en-US" i="1">
                            <a:latin typeface="Cambria Math"/>
                          </a:rPr>
                        </m:ctrlPr>
                      </m:fPr>
                      <m:num>
                        <m:r>
                          <a:rPr lang="en-US" i="1">
                            <a:latin typeface="Cambria Math"/>
                          </a:rPr>
                          <m:t>1</m:t>
                        </m:r>
                        <m:r>
                          <a:rPr lang="en-US" i="1">
                            <a:latin typeface="Cambria Math"/>
                          </a:rPr>
                          <m:t>.</m:t>
                        </m:r>
                        <m:r>
                          <a:rPr lang="en-US" i="1">
                            <a:latin typeface="Cambria Math"/>
                          </a:rPr>
                          <m:t>067</m:t>
                        </m:r>
                      </m:num>
                      <m:den>
                        <m:r>
                          <a:rPr lang="en-US" i="1">
                            <a:latin typeface="Cambria Math"/>
                          </a:rPr>
                          <m:t>1</m:t>
                        </m:r>
                      </m:den>
                    </m:f>
                    <m:r>
                      <a:rPr lang="en-US" i="1">
                        <a:latin typeface="Cambria Math"/>
                      </a:rPr>
                      <m:t>.</m:t>
                    </m:r>
                    <m:f>
                      <m:fPr>
                        <m:ctrlPr>
                          <a:rPr lang="en-US" i="1">
                            <a:latin typeface="Cambria Math"/>
                          </a:rPr>
                        </m:ctrlPr>
                      </m:fPr>
                      <m:num>
                        <m:r>
                          <a:rPr lang="en-US" i="1">
                            <a:latin typeface="Cambria Math"/>
                          </a:rPr>
                          <m:t>1</m:t>
                        </m:r>
                      </m:num>
                      <m:den>
                        <m:sSup>
                          <m:sSupPr>
                            <m:ctrlPr>
                              <a:rPr lang="en-US" i="1">
                                <a:latin typeface="Cambria Math"/>
                              </a:rPr>
                            </m:ctrlPr>
                          </m:sSupPr>
                          <m:e>
                            <m:r>
                              <a:rPr lang="en-US" i="1">
                                <a:latin typeface="Cambria Math"/>
                              </a:rPr>
                              <m:t>0</m:t>
                            </m:r>
                            <m:r>
                              <a:rPr lang="en-US" i="1">
                                <a:latin typeface="Cambria Math"/>
                              </a:rPr>
                              <m:t>.</m:t>
                            </m:r>
                            <m:r>
                              <a:rPr lang="en-US" i="1">
                                <a:latin typeface="Cambria Math"/>
                              </a:rPr>
                              <m:t>4</m:t>
                            </m:r>
                          </m:e>
                          <m:sup>
                            <m:r>
                              <a:rPr lang="en-US" i="1">
                                <a:latin typeface="Cambria Math"/>
                              </a:rPr>
                              <m:t>4</m:t>
                            </m:r>
                          </m:sup>
                        </m:sSup>
                      </m:den>
                    </m:f>
                    <m:r>
                      <a:rPr lang="en-US" i="1">
                        <a:latin typeface="Cambria Math"/>
                      </a:rPr>
                      <m:t>.</m:t>
                    </m:r>
                    <m:f>
                      <m:fPr>
                        <m:ctrlPr>
                          <a:rPr lang="en-US" i="1">
                            <a:latin typeface="Cambria Math"/>
                          </a:rPr>
                        </m:ctrlPr>
                      </m:fPr>
                      <m:num>
                        <m:r>
                          <a:rPr lang="en-US" i="1">
                            <a:latin typeface="Cambria Math"/>
                          </a:rPr>
                          <m:t>0</m:t>
                        </m:r>
                        <m:r>
                          <a:rPr lang="en-US" i="1">
                            <a:latin typeface="Cambria Math"/>
                          </a:rPr>
                          <m:t>.</m:t>
                        </m:r>
                        <m:r>
                          <a:rPr lang="en-US" i="1">
                            <a:latin typeface="Cambria Math"/>
                          </a:rPr>
                          <m:t>3</m:t>
                        </m:r>
                        <m:r>
                          <a:rPr lang="en-US" i="1">
                            <a:latin typeface="Cambria Math"/>
                          </a:rPr>
                          <m:t>∗(</m:t>
                        </m:r>
                        <m:sSup>
                          <m:sSupPr>
                            <m:ctrlPr>
                              <a:rPr lang="en-US" i="1">
                                <a:latin typeface="Cambria Math"/>
                              </a:rPr>
                            </m:ctrlPr>
                          </m:sSupPr>
                          <m:e>
                            <m:r>
                              <a:rPr lang="en-US">
                                <a:latin typeface="Cambria Math"/>
                              </a:rPr>
                              <m:t>2</m:t>
                            </m:r>
                            <m:r>
                              <a:rPr lang="en-US">
                                <a:latin typeface="Cambria Math"/>
                              </a:rPr>
                              <m:t>.</m:t>
                            </m:r>
                            <m:r>
                              <a:rPr lang="en-US">
                                <a:latin typeface="Cambria Math"/>
                              </a:rPr>
                              <m:t>67</m:t>
                            </m:r>
                            <m:r>
                              <a:rPr lang="en-US" i="1">
                                <a:latin typeface="Cambria Math"/>
                              </a:rPr>
                              <m:t>∗</m:t>
                            </m:r>
                            <m:sSup>
                              <m:sSupPr>
                                <m:ctrlPr>
                                  <a:rPr lang="en-US" i="1" baseline="30000">
                                    <a:latin typeface="Cambria Math"/>
                                  </a:rPr>
                                </m:ctrlPr>
                              </m:sSupPr>
                              <m:e>
                                <m:r>
                                  <a:rPr lang="en-US" i="1" baseline="30000">
                                    <a:latin typeface="Cambria Math"/>
                                  </a:rPr>
                                  <m:t>10</m:t>
                                </m:r>
                              </m:e>
                              <m:sup>
                                <m:r>
                                  <a:rPr lang="en-US" i="1" baseline="30000">
                                    <a:latin typeface="Cambria Math"/>
                                  </a:rPr>
                                  <m:t>−</m:t>
                                </m:r>
                                <m:r>
                                  <a:rPr lang="en-US" i="1" baseline="30000">
                                    <a:latin typeface="Cambria Math"/>
                                  </a:rPr>
                                  <m:t>3</m:t>
                                </m:r>
                              </m:sup>
                            </m:sSup>
                            <m:r>
                              <a:rPr lang="en-US" baseline="30000">
                                <a:latin typeface="Cambria Math"/>
                              </a:rPr>
                              <m:t>)</m:t>
                            </m:r>
                          </m:e>
                          <m:sup>
                            <m:r>
                              <a:rPr lang="en-US" i="1">
                                <a:latin typeface="Cambria Math"/>
                              </a:rPr>
                              <m:t>2</m:t>
                            </m:r>
                          </m:sup>
                        </m:sSup>
                      </m:num>
                      <m:den>
                        <m:r>
                          <a:rPr lang="en-US" i="1">
                            <a:latin typeface="Cambria Math"/>
                          </a:rPr>
                          <m:t>0</m:t>
                        </m:r>
                        <m:r>
                          <a:rPr lang="en-US" i="1">
                            <a:latin typeface="Cambria Math"/>
                          </a:rPr>
                          <m:t>.</m:t>
                        </m:r>
                        <m:r>
                          <a:rPr lang="en-US" i="1">
                            <a:latin typeface="Cambria Math"/>
                          </a:rPr>
                          <m:t>0016</m:t>
                        </m:r>
                        <m:r>
                          <a:rPr lang="en-US" i="1">
                            <a:latin typeface="Cambria Math"/>
                          </a:rPr>
                          <m:t>∗</m:t>
                        </m:r>
                        <m:r>
                          <a:rPr lang="en-US" i="1">
                            <a:latin typeface="Cambria Math"/>
                          </a:rPr>
                          <m:t>9</m:t>
                        </m:r>
                        <m:r>
                          <a:rPr lang="en-US" i="1">
                            <a:latin typeface="Cambria Math"/>
                          </a:rPr>
                          <m:t>.</m:t>
                        </m:r>
                        <m:r>
                          <a:rPr lang="en-US" i="1">
                            <a:latin typeface="Cambria Math"/>
                          </a:rPr>
                          <m:t>81</m:t>
                        </m:r>
                      </m:den>
                    </m:f>
                  </m:oMath>
                </a14:m>
                <a:r>
                  <a:rPr lang="en-US" dirty="0"/>
                  <a:t> = 0.042 m</a:t>
                </a:r>
              </a:p>
              <a:p>
                <a:pPr marL="0" indent="0" algn="just">
                  <a:buNone/>
                </a:pPr>
                <a:endParaRPr lang="en-US" dirty="0" smtClean="0"/>
              </a:p>
              <a:p>
                <a:pPr marL="0" indent="0" algn="just">
                  <a:buNone/>
                </a:pPr>
                <a:r>
                  <a:rPr lang="en-US" dirty="0" smtClean="0"/>
                  <a:t>For </a:t>
                </a:r>
                <a:r>
                  <a:rPr lang="en-US" dirty="0"/>
                  <a:t>sand </a:t>
                </a:r>
              </a:p>
              <a:p>
                <a:pPr marL="0" indent="0" algn="just">
                  <a:buNone/>
                </a:pPr>
                <a:r>
                  <a:rPr lang="en-US" dirty="0"/>
                  <a:t>Re=  (1000* 2.67*10</a:t>
                </a:r>
                <a:r>
                  <a:rPr lang="en-US" baseline="30000" dirty="0"/>
                  <a:t>-3</a:t>
                </a:r>
                <a:r>
                  <a:rPr lang="en-US" dirty="0"/>
                  <a:t> *0.5/1000)/ 1.003*10</a:t>
                </a:r>
                <a:r>
                  <a:rPr lang="en-US" baseline="30000" dirty="0"/>
                  <a:t>-3</a:t>
                </a:r>
                <a:r>
                  <a:rPr lang="en-US" dirty="0"/>
                  <a:t> = 1.33</a:t>
                </a:r>
              </a:p>
              <a:p>
                <a:pPr marL="0" indent="0" algn="just">
                  <a:buNone/>
                </a:pPr>
                <a:r>
                  <a:rPr lang="en-US" dirty="0"/>
                  <a:t>Cd= 24/Re +3/Re </a:t>
                </a:r>
                <a:r>
                  <a:rPr lang="en-US" baseline="30000" dirty="0"/>
                  <a:t>0.5</a:t>
                </a:r>
                <a:r>
                  <a:rPr lang="en-US" dirty="0"/>
                  <a:t> +0.34 = (24/1.33 )+(3/1.33</a:t>
                </a:r>
                <a:r>
                  <a:rPr lang="en-US" baseline="30000" dirty="0"/>
                  <a:t>0.5</a:t>
                </a:r>
                <a:r>
                  <a:rPr lang="en-US" dirty="0"/>
                  <a:t>)+0.34 = 20.08</a:t>
                </a:r>
              </a:p>
              <a:p>
                <a:pPr marL="0" indent="0" algn="just">
                  <a:buNone/>
                </a:pPr>
                <a:r>
                  <a:rPr lang="en-US" dirty="0"/>
                  <a:t> </a:t>
                </a:r>
              </a:p>
              <a:p>
                <a:pPr marL="0" indent="0" algn="just">
                  <a:buNone/>
                </a:pPr>
                <a14:m>
                  <m:oMath xmlns:m="http://schemas.openxmlformats.org/officeDocument/2006/math">
                    <m:r>
                      <a:rPr lang="en-US" i="1">
                        <a:latin typeface="Cambria Math"/>
                      </a:rPr>
                      <m:t>h</m:t>
                    </m:r>
                    <m:r>
                      <a:rPr lang="en-US" i="1">
                        <a:latin typeface="Cambria Math"/>
                      </a:rPr>
                      <m:t>=</m:t>
                    </m:r>
                    <m:r>
                      <a:rPr lang="en-US" i="1">
                        <a:latin typeface="Cambria Math"/>
                      </a:rPr>
                      <m:t>20</m:t>
                    </m:r>
                    <m:r>
                      <a:rPr lang="en-US" i="1">
                        <a:latin typeface="Cambria Math"/>
                      </a:rPr>
                      <m:t>.</m:t>
                    </m:r>
                    <m:r>
                      <a:rPr lang="en-US" i="1">
                        <a:latin typeface="Cambria Math"/>
                      </a:rPr>
                      <m:t>08</m:t>
                    </m:r>
                    <m:r>
                      <a:rPr lang="en-US" i="1">
                        <a:latin typeface="Cambria Math"/>
                      </a:rPr>
                      <m:t> </m:t>
                    </m:r>
                    <m:f>
                      <m:fPr>
                        <m:ctrlPr>
                          <a:rPr lang="en-US" i="1">
                            <a:latin typeface="Cambria Math"/>
                          </a:rPr>
                        </m:ctrlPr>
                      </m:fPr>
                      <m:num>
                        <m:r>
                          <a:rPr lang="en-US" i="1">
                            <a:latin typeface="Cambria Math"/>
                          </a:rPr>
                          <m:t>1</m:t>
                        </m:r>
                        <m:r>
                          <a:rPr lang="en-US" i="1">
                            <a:latin typeface="Cambria Math"/>
                          </a:rPr>
                          <m:t>.</m:t>
                        </m:r>
                        <m:r>
                          <a:rPr lang="en-US" i="1">
                            <a:latin typeface="Cambria Math"/>
                          </a:rPr>
                          <m:t>067</m:t>
                        </m:r>
                      </m:num>
                      <m:den>
                        <m:r>
                          <a:rPr lang="en-US" i="1">
                            <a:latin typeface="Cambria Math"/>
                          </a:rPr>
                          <m:t>1</m:t>
                        </m:r>
                      </m:den>
                    </m:f>
                    <m:r>
                      <a:rPr lang="en-US" i="1">
                        <a:latin typeface="Cambria Math"/>
                      </a:rPr>
                      <m:t>.</m:t>
                    </m:r>
                    <m:f>
                      <m:fPr>
                        <m:ctrlPr>
                          <a:rPr lang="en-US" i="1">
                            <a:latin typeface="Cambria Math"/>
                          </a:rPr>
                        </m:ctrlPr>
                      </m:fPr>
                      <m:num>
                        <m:r>
                          <a:rPr lang="en-US" i="1">
                            <a:latin typeface="Cambria Math"/>
                          </a:rPr>
                          <m:t>1</m:t>
                        </m:r>
                      </m:num>
                      <m:den>
                        <m:sSup>
                          <m:sSupPr>
                            <m:ctrlPr>
                              <a:rPr lang="en-US" i="1">
                                <a:latin typeface="Cambria Math"/>
                              </a:rPr>
                            </m:ctrlPr>
                          </m:sSupPr>
                          <m:e>
                            <m:r>
                              <a:rPr lang="en-US" i="1">
                                <a:latin typeface="Cambria Math"/>
                              </a:rPr>
                              <m:t>0</m:t>
                            </m:r>
                            <m:r>
                              <a:rPr lang="en-US" i="1">
                                <a:latin typeface="Cambria Math"/>
                              </a:rPr>
                              <m:t>.</m:t>
                            </m:r>
                            <m:r>
                              <a:rPr lang="en-US" i="1">
                                <a:latin typeface="Cambria Math"/>
                              </a:rPr>
                              <m:t>4</m:t>
                            </m:r>
                          </m:e>
                          <m:sup>
                            <m:r>
                              <a:rPr lang="en-US" i="1">
                                <a:latin typeface="Cambria Math"/>
                              </a:rPr>
                              <m:t>4</m:t>
                            </m:r>
                          </m:sup>
                        </m:sSup>
                      </m:den>
                    </m:f>
                    <m:r>
                      <a:rPr lang="en-US" i="1">
                        <a:latin typeface="Cambria Math"/>
                      </a:rPr>
                      <m:t>.</m:t>
                    </m:r>
                    <m:f>
                      <m:fPr>
                        <m:ctrlPr>
                          <a:rPr lang="en-US" i="1">
                            <a:latin typeface="Cambria Math"/>
                          </a:rPr>
                        </m:ctrlPr>
                      </m:fPr>
                      <m:num>
                        <m:r>
                          <a:rPr lang="en-US" i="1">
                            <a:latin typeface="Cambria Math"/>
                          </a:rPr>
                          <m:t>0</m:t>
                        </m:r>
                        <m:r>
                          <a:rPr lang="en-US" i="1">
                            <a:latin typeface="Cambria Math"/>
                          </a:rPr>
                          <m:t>.</m:t>
                        </m:r>
                        <m:r>
                          <a:rPr lang="en-US" i="1">
                            <a:latin typeface="Cambria Math"/>
                          </a:rPr>
                          <m:t>3</m:t>
                        </m:r>
                        <m:r>
                          <a:rPr lang="en-US" i="1">
                            <a:latin typeface="Cambria Math"/>
                          </a:rPr>
                          <m:t>∗(</m:t>
                        </m:r>
                        <m:sSup>
                          <m:sSupPr>
                            <m:ctrlPr>
                              <a:rPr lang="en-US" i="1">
                                <a:latin typeface="Cambria Math"/>
                              </a:rPr>
                            </m:ctrlPr>
                          </m:sSupPr>
                          <m:e>
                            <m:r>
                              <a:rPr lang="en-US">
                                <a:latin typeface="Cambria Math"/>
                              </a:rPr>
                              <m:t>2</m:t>
                            </m:r>
                            <m:r>
                              <a:rPr lang="en-US">
                                <a:latin typeface="Cambria Math"/>
                              </a:rPr>
                              <m:t>.</m:t>
                            </m:r>
                            <m:r>
                              <a:rPr lang="en-US">
                                <a:latin typeface="Cambria Math"/>
                              </a:rPr>
                              <m:t>67</m:t>
                            </m:r>
                            <m:r>
                              <a:rPr lang="en-US" i="1">
                                <a:latin typeface="Cambria Math"/>
                              </a:rPr>
                              <m:t>∗</m:t>
                            </m:r>
                            <m:r>
                              <a:rPr lang="en-US">
                                <a:latin typeface="Cambria Math"/>
                              </a:rPr>
                              <m:t>10</m:t>
                            </m:r>
                            <m:r>
                              <a:rPr lang="en-US" i="1" baseline="30000">
                                <a:latin typeface="Cambria Math"/>
                              </a:rPr>
                              <m:t>−</m:t>
                            </m:r>
                            <m:r>
                              <a:rPr lang="en-US" baseline="30000">
                                <a:latin typeface="Cambria Math"/>
                              </a:rPr>
                              <m:t>3</m:t>
                            </m:r>
                            <m:r>
                              <a:rPr lang="en-US" baseline="30000">
                                <a:latin typeface="Cambria Math"/>
                              </a:rPr>
                              <m:t>)</m:t>
                            </m:r>
                          </m:e>
                          <m:sup>
                            <m:r>
                              <a:rPr lang="en-US" i="1">
                                <a:latin typeface="Cambria Math"/>
                              </a:rPr>
                              <m:t>2</m:t>
                            </m:r>
                          </m:sup>
                        </m:sSup>
                      </m:num>
                      <m:den>
                        <m:r>
                          <a:rPr lang="en-US" i="1">
                            <a:latin typeface="Cambria Math"/>
                          </a:rPr>
                          <m:t>0</m:t>
                        </m:r>
                        <m:r>
                          <a:rPr lang="en-US" i="1">
                            <a:latin typeface="Cambria Math"/>
                          </a:rPr>
                          <m:t>.</m:t>
                        </m:r>
                        <m:r>
                          <a:rPr lang="en-US" i="1">
                            <a:latin typeface="Cambria Math"/>
                          </a:rPr>
                          <m:t>0005</m:t>
                        </m:r>
                        <m:r>
                          <a:rPr lang="en-US" i="1">
                            <a:latin typeface="Cambria Math"/>
                          </a:rPr>
                          <m:t>∗</m:t>
                        </m:r>
                        <m:r>
                          <a:rPr lang="en-US" i="1">
                            <a:latin typeface="Cambria Math"/>
                          </a:rPr>
                          <m:t>9</m:t>
                        </m:r>
                        <m:r>
                          <a:rPr lang="en-US" i="1">
                            <a:latin typeface="Cambria Math"/>
                          </a:rPr>
                          <m:t>.</m:t>
                        </m:r>
                        <m:r>
                          <a:rPr lang="en-US" i="1">
                            <a:latin typeface="Cambria Math"/>
                          </a:rPr>
                          <m:t>81</m:t>
                        </m:r>
                      </m:den>
                    </m:f>
                  </m:oMath>
                </a14:m>
                <a:r>
                  <a:rPr lang="en-US" dirty="0"/>
                  <a:t> = 0.365 </a:t>
                </a:r>
                <a:r>
                  <a:rPr lang="en-US" dirty="0" smtClean="0"/>
                  <a:t>m</a:t>
                </a:r>
              </a:p>
              <a:p>
                <a:pPr marL="0" indent="0" algn="just">
                  <a:buNone/>
                </a:pPr>
                <a:endParaRPr lang="en-US" dirty="0"/>
              </a:p>
              <a:p>
                <a:pPr marL="0" indent="0" algn="just">
                  <a:buNone/>
                </a:pPr>
                <a:r>
                  <a:rPr lang="en-US" dirty="0"/>
                  <a:t>Total loss = anthracite head loss + sand head loss = 0.042+ 0.365 = 0.407m</a:t>
                </a:r>
              </a:p>
              <a:p>
                <a:pPr marL="0" indent="0" algn="just">
                  <a:buNone/>
                </a:pPr>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304800"/>
                <a:ext cx="8229600" cy="6324600"/>
              </a:xfrm>
              <a:blipFill rotWithShape="1">
                <a:blip r:embed="rId2"/>
                <a:stretch>
                  <a:fillRect l="-593" t="-1252" r="-1185" b="-4913"/>
                </a:stretch>
              </a:blipFill>
            </p:spPr>
            <p:txBody>
              <a:bodyPr/>
              <a:lstStyle/>
              <a:p>
                <a:r>
                  <a:rPr lang="ar-IQ">
                    <a:noFill/>
                  </a:rPr>
                  <a:t> </a:t>
                </a:r>
              </a:p>
            </p:txBody>
          </p:sp>
        </mc:Fallback>
      </mc:AlternateContent>
    </p:spTree>
    <p:extLst>
      <p:ext uri="{BB962C8B-B14F-4D97-AF65-F5344CB8AC3E}">
        <p14:creationId xmlns:p14="http://schemas.microsoft.com/office/powerpoint/2010/main" val="4101533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a:t>Design </a:t>
            </a:r>
            <a:r>
              <a:rPr lang="en-US" sz="4000" b="1" dirty="0" smtClean="0"/>
              <a:t>criteria of Filters </a:t>
            </a:r>
            <a:endParaRPr lang="ar-IQ" sz="4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371600"/>
                <a:ext cx="8229600" cy="5181600"/>
              </a:xfrm>
            </p:spPr>
            <p:txBody>
              <a:bodyPr>
                <a:normAutofit fontScale="85000" lnSpcReduction="10000"/>
              </a:bodyPr>
              <a:lstStyle/>
              <a:p>
                <a:pPr fontAlgn="base"/>
                <a:r>
                  <a:rPr lang="en-US" dirty="0"/>
                  <a:t>Rapid filtration rate = 120 – 240 </a:t>
                </a:r>
                <a:r>
                  <a:rPr lang="en-US" dirty="0" smtClean="0"/>
                  <a:t>m/day</a:t>
                </a:r>
              </a:p>
              <a:p>
                <a:pPr fontAlgn="base"/>
                <a:r>
                  <a:rPr lang="en-US" dirty="0" smtClean="0"/>
                  <a:t>Slow </a:t>
                </a:r>
                <a:r>
                  <a:rPr lang="en-US" dirty="0"/>
                  <a:t>filtration rate =1.2 – 2.4 m/day</a:t>
                </a:r>
              </a:p>
              <a:p>
                <a:pPr fontAlgn="base"/>
                <a:r>
                  <a:rPr lang="en-US" dirty="0"/>
                  <a:t>Number of filters = 0.044.Q</a:t>
                </a:r>
                <a:r>
                  <a:rPr lang="en-US" baseline="30000" dirty="0"/>
                  <a:t>0.5  </a:t>
                </a:r>
                <a:r>
                  <a:rPr lang="en-US" dirty="0"/>
                  <a:t>	(Q: m</a:t>
                </a:r>
                <a:r>
                  <a:rPr lang="en-US" baseline="30000" dirty="0"/>
                  <a:t>3</a:t>
                </a:r>
                <a:r>
                  <a:rPr lang="en-US" dirty="0"/>
                  <a:t>/day)</a:t>
                </a:r>
              </a:p>
              <a:p>
                <a:pPr fontAlgn="base"/>
                <a:r>
                  <a:rPr lang="en-US" dirty="0"/>
                  <a:t>Total surface area = </a:t>
                </a:r>
                <a14:m>
                  <m:oMath xmlns:m="http://schemas.openxmlformats.org/officeDocument/2006/math">
                    <m:f>
                      <m:fPr>
                        <m:ctrlPr>
                          <a:rPr lang="en-US" i="1">
                            <a:latin typeface="Cambria Math"/>
                          </a:rPr>
                        </m:ctrlPr>
                      </m:fPr>
                      <m:num>
                        <m:r>
                          <a:rPr lang="en-US" i="1">
                            <a:latin typeface="Cambria Math"/>
                          </a:rPr>
                          <m:t>𝑄</m:t>
                        </m:r>
                      </m:num>
                      <m:den>
                        <m:r>
                          <a:rPr lang="en-US" i="1">
                            <a:latin typeface="Cambria Math"/>
                          </a:rPr>
                          <m:t>𝑓𝑖𝑙𝑡𝑟𝑎𝑡𝑖𝑜𝑛</m:t>
                        </m:r>
                        <m:r>
                          <a:rPr lang="en-US" i="1">
                            <a:latin typeface="Cambria Math"/>
                          </a:rPr>
                          <m:t> </m:t>
                        </m:r>
                        <m:r>
                          <a:rPr lang="en-US" i="1">
                            <a:latin typeface="Cambria Math"/>
                          </a:rPr>
                          <m:t>𝑟𝑎𝑡𝑒</m:t>
                        </m:r>
                      </m:den>
                    </m:f>
                  </m:oMath>
                </a14:m>
                <a:endParaRPr lang="en-US" dirty="0"/>
              </a:p>
              <a:p>
                <a:pPr fontAlgn="base"/>
                <a14:m>
                  <m:oMath xmlns:m="http://schemas.openxmlformats.org/officeDocument/2006/math">
                    <m:r>
                      <a:rPr lang="en-US" i="1">
                        <a:latin typeface="Cambria Math"/>
                      </a:rPr>
                      <m:t>𝑠𝑢𝑟𝑓𝑎𝑐𝑒</m:t>
                    </m:r>
                    <m:r>
                      <a:rPr lang="en-US" i="1">
                        <a:latin typeface="Cambria Math"/>
                      </a:rPr>
                      <m:t> </m:t>
                    </m:r>
                    <m:r>
                      <a:rPr lang="en-US" i="1">
                        <a:latin typeface="Cambria Math"/>
                      </a:rPr>
                      <m:t>𝑎𝑟𝑒𝑎</m:t>
                    </m:r>
                    <m:r>
                      <a:rPr lang="en-US" i="1">
                        <a:latin typeface="Cambria Math"/>
                      </a:rPr>
                      <m:t> </m:t>
                    </m:r>
                    <m:r>
                      <a:rPr lang="en-US" i="1">
                        <a:latin typeface="Cambria Math"/>
                      </a:rPr>
                      <m:t>𝑜𝑓</m:t>
                    </m:r>
                    <m:r>
                      <a:rPr lang="en-US" i="1">
                        <a:latin typeface="Cambria Math"/>
                      </a:rPr>
                      <m:t> </m:t>
                    </m:r>
                    <m:r>
                      <a:rPr lang="en-US" i="1">
                        <a:latin typeface="Cambria Math"/>
                      </a:rPr>
                      <m:t>𝑜𝑛𝑒</m:t>
                    </m:r>
                    <m:r>
                      <a:rPr lang="en-US" i="1">
                        <a:latin typeface="Cambria Math"/>
                      </a:rPr>
                      <m:t> </m:t>
                    </m:r>
                    <m:r>
                      <a:rPr lang="en-US" i="1">
                        <a:latin typeface="Cambria Math"/>
                      </a:rPr>
                      <m:t>𝑓𝑖𝑙𝑡𝑒𝑟</m:t>
                    </m:r>
                    <m:r>
                      <a:rPr lang="en-US" i="1">
                        <a:latin typeface="Cambria Math"/>
                      </a:rPr>
                      <m:t>= </m:t>
                    </m:r>
                    <m:f>
                      <m:fPr>
                        <m:ctrlPr>
                          <a:rPr lang="en-US" i="1">
                            <a:latin typeface="Cambria Math"/>
                          </a:rPr>
                        </m:ctrlPr>
                      </m:fPr>
                      <m:num>
                        <m:r>
                          <a:rPr lang="en-US" i="1">
                            <a:latin typeface="Cambria Math"/>
                          </a:rPr>
                          <m:t>𝑡𝑜𝑡𝑎𝑙</m:t>
                        </m:r>
                        <m:r>
                          <a:rPr lang="en-US" i="1">
                            <a:latin typeface="Cambria Math"/>
                          </a:rPr>
                          <m:t> </m:t>
                        </m:r>
                        <m:r>
                          <a:rPr lang="en-US" i="1">
                            <a:latin typeface="Cambria Math"/>
                          </a:rPr>
                          <m:t>𝑠𝑢𝑟𝑓𝑎𝑐𝑒</m:t>
                        </m:r>
                        <m:r>
                          <a:rPr lang="en-US" i="1">
                            <a:latin typeface="Cambria Math"/>
                          </a:rPr>
                          <m:t> </m:t>
                        </m:r>
                        <m:r>
                          <a:rPr lang="en-US" i="1">
                            <a:latin typeface="Cambria Math"/>
                          </a:rPr>
                          <m:t>𝑎𝑟𝑒𝑎</m:t>
                        </m:r>
                      </m:num>
                      <m:den>
                        <m:r>
                          <a:rPr lang="en-US" i="1">
                            <a:latin typeface="Cambria Math"/>
                          </a:rPr>
                          <m:t>𝑛𝑜</m:t>
                        </m:r>
                        <m:r>
                          <a:rPr lang="en-US" i="1">
                            <a:latin typeface="Cambria Math"/>
                          </a:rPr>
                          <m:t>. </m:t>
                        </m:r>
                        <m:r>
                          <a:rPr lang="en-US" i="1">
                            <a:latin typeface="Cambria Math"/>
                          </a:rPr>
                          <m:t>𝑜𝑓</m:t>
                        </m:r>
                        <m:r>
                          <a:rPr lang="en-US" i="1">
                            <a:latin typeface="Cambria Math"/>
                          </a:rPr>
                          <m:t> </m:t>
                        </m:r>
                        <m:r>
                          <a:rPr lang="en-US" i="1">
                            <a:latin typeface="Cambria Math"/>
                          </a:rPr>
                          <m:t>𝑓𝑖𝑙𝑡𝑒𝑟</m:t>
                        </m:r>
                        <m:r>
                          <a:rPr lang="en-US" i="1">
                            <a:latin typeface="Cambria Math"/>
                          </a:rPr>
                          <m:t> (</m:t>
                        </m:r>
                        <m:r>
                          <a:rPr lang="en-US" i="1">
                            <a:latin typeface="Cambria Math"/>
                          </a:rPr>
                          <m:t>𝑛</m:t>
                        </m:r>
                        <m:r>
                          <a:rPr lang="en-US" i="1">
                            <a:latin typeface="Cambria Math"/>
                          </a:rPr>
                          <m:t>)</m:t>
                        </m:r>
                      </m:den>
                    </m:f>
                  </m:oMath>
                </a14:m>
                <a:endParaRPr lang="en-US" dirty="0"/>
              </a:p>
              <a:p>
                <a:pPr fontAlgn="base"/>
                <a14:m>
                  <m:oMath xmlns:m="http://schemas.openxmlformats.org/officeDocument/2006/math">
                    <m:r>
                      <m:rPr>
                        <m:sty m:val="p"/>
                      </m:rPr>
                      <a:rPr lang="en-US" i="0">
                        <a:latin typeface="Cambria Math"/>
                      </a:rPr>
                      <m:t>L</m:t>
                    </m:r>
                  </m:oMath>
                </a14:m>
                <a:r>
                  <a:rPr lang="en-US" dirty="0"/>
                  <a:t>/W = 1 to 1.4</a:t>
                </a:r>
              </a:p>
              <a:p>
                <a:pPr fontAlgn="base"/>
                <a:r>
                  <a:rPr lang="en-US" dirty="0"/>
                  <a:t>water would be required to back wash = number of filters washed × amount of water needed for one filter </a:t>
                </a:r>
              </a:p>
              <a:p>
                <a:pPr fontAlgn="base"/>
                <a:r>
                  <a:rPr lang="en-US" dirty="0"/>
                  <a:t>water quantity for washing = </a:t>
                </a:r>
                <a:r>
                  <a:rPr lang="en-US" dirty="0" smtClean="0"/>
                  <a:t>filtration rate</a:t>
                </a:r>
                <a:r>
                  <a:rPr lang="en-US" dirty="0"/>
                  <a:t>* time* area of one filter</a:t>
                </a:r>
              </a:p>
              <a:p>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371600"/>
                <a:ext cx="8229600" cy="5181600"/>
              </a:xfrm>
              <a:blipFill rotWithShape="1">
                <a:blip r:embed="rId2"/>
                <a:stretch>
                  <a:fillRect l="-1185" t="-1765" r="-1556" b="-7176"/>
                </a:stretch>
              </a:blipFill>
            </p:spPr>
            <p:txBody>
              <a:bodyPr/>
              <a:lstStyle/>
              <a:p>
                <a:r>
                  <a:rPr lang="ar-IQ">
                    <a:noFill/>
                  </a:rPr>
                  <a:t> </a:t>
                </a:r>
              </a:p>
            </p:txBody>
          </p:sp>
        </mc:Fallback>
      </mc:AlternateContent>
    </p:spTree>
    <p:extLst>
      <p:ext uri="{BB962C8B-B14F-4D97-AF65-F5344CB8AC3E}">
        <p14:creationId xmlns:p14="http://schemas.microsoft.com/office/powerpoint/2010/main" val="3421975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534400" cy="6172200"/>
          </a:xfrm>
        </p:spPr>
        <p:txBody>
          <a:bodyPr>
            <a:normAutofit/>
          </a:bodyPr>
          <a:lstStyle/>
          <a:p>
            <a:pPr marL="0" indent="0" algn="just">
              <a:buNone/>
            </a:pPr>
            <a:r>
              <a:rPr lang="en-US" b="1" dirty="0">
                <a:cs typeface="+mj-cs"/>
              </a:rPr>
              <a:t>Example</a:t>
            </a:r>
            <a:r>
              <a:rPr lang="en-US" dirty="0">
                <a:cs typeface="+mj-cs"/>
              </a:rPr>
              <a:t> 1: </a:t>
            </a:r>
            <a:r>
              <a:rPr lang="en-US" dirty="0" smtClean="0">
                <a:cs typeface="+mj-cs"/>
              </a:rPr>
              <a:t>Design </a:t>
            </a:r>
            <a:r>
              <a:rPr lang="en-US" dirty="0">
                <a:cs typeface="+mj-cs"/>
              </a:rPr>
              <a:t>a slow sand filter for a community of 40,000 capita, </a:t>
            </a:r>
            <a:r>
              <a:rPr lang="en-US" dirty="0" smtClean="0">
                <a:cs typeface="+mj-cs"/>
              </a:rPr>
              <a:t>the perspective water </a:t>
            </a:r>
            <a:r>
              <a:rPr lang="en-US" dirty="0">
                <a:cs typeface="+mj-cs"/>
              </a:rPr>
              <a:t>consumption </a:t>
            </a:r>
            <a:r>
              <a:rPr lang="en-US" dirty="0" smtClean="0">
                <a:cs typeface="+mj-cs"/>
              </a:rPr>
              <a:t>is 200 </a:t>
            </a:r>
            <a:r>
              <a:rPr lang="en-US" dirty="0" err="1">
                <a:cs typeface="+mj-cs"/>
              </a:rPr>
              <a:t>lpcd</a:t>
            </a:r>
            <a:r>
              <a:rPr lang="en-US" dirty="0">
                <a:cs typeface="+mj-cs"/>
              </a:rPr>
              <a:t>. The filtration rate is 2.4 m/day.</a:t>
            </a:r>
          </a:p>
          <a:p>
            <a:pPr marL="0" indent="0">
              <a:buNone/>
            </a:pPr>
            <a:r>
              <a:rPr lang="en-US" dirty="0"/>
              <a:t> </a:t>
            </a:r>
          </a:p>
          <a:p>
            <a:pPr marL="0" indent="0">
              <a:buNone/>
            </a:pPr>
            <a:r>
              <a:rPr lang="en-US" sz="2600" dirty="0" smtClean="0"/>
              <a:t>Maximum </a:t>
            </a:r>
            <a:r>
              <a:rPr lang="en-US" sz="2600" dirty="0"/>
              <a:t>demand =1.8* </a:t>
            </a:r>
            <a:r>
              <a:rPr lang="en-US" sz="2600" dirty="0" smtClean="0"/>
              <a:t>200*40,000/1,000 </a:t>
            </a:r>
            <a:r>
              <a:rPr lang="en-US" sz="2600" dirty="0"/>
              <a:t>=</a:t>
            </a:r>
            <a:r>
              <a:rPr lang="en-US" sz="2600" dirty="0" smtClean="0"/>
              <a:t>14,400 </a:t>
            </a:r>
            <a:r>
              <a:rPr lang="en-US" sz="2600" dirty="0"/>
              <a:t>m</a:t>
            </a:r>
            <a:r>
              <a:rPr lang="en-US" sz="2600" baseline="30000" dirty="0"/>
              <a:t>3</a:t>
            </a:r>
            <a:r>
              <a:rPr lang="en-US" sz="2600" dirty="0"/>
              <a:t>/day</a:t>
            </a:r>
          </a:p>
          <a:p>
            <a:pPr marL="0" indent="0">
              <a:buNone/>
            </a:pPr>
            <a:r>
              <a:rPr lang="en-US" sz="2600" dirty="0"/>
              <a:t>Area of filter = </a:t>
            </a:r>
            <a:r>
              <a:rPr lang="en-US" sz="2600" dirty="0" smtClean="0"/>
              <a:t>14,400/2.4 </a:t>
            </a:r>
            <a:r>
              <a:rPr lang="en-US" sz="2600" dirty="0"/>
              <a:t>= </a:t>
            </a:r>
            <a:r>
              <a:rPr lang="en-US" sz="2600" dirty="0" smtClean="0"/>
              <a:t>6,000 </a:t>
            </a:r>
            <a:r>
              <a:rPr lang="en-US" sz="2600" dirty="0"/>
              <a:t>m</a:t>
            </a:r>
            <a:r>
              <a:rPr lang="en-US" sz="2600" baseline="30000" dirty="0"/>
              <a:t>2</a:t>
            </a:r>
            <a:endParaRPr lang="en-US" sz="2600" dirty="0"/>
          </a:p>
          <a:p>
            <a:pPr marL="0" indent="0">
              <a:buNone/>
            </a:pPr>
            <a:r>
              <a:rPr lang="en-US" sz="2600" dirty="0"/>
              <a:t>Number of filter = </a:t>
            </a:r>
            <a:r>
              <a:rPr lang="en-US" sz="2600" dirty="0" smtClean="0"/>
              <a:t>0.044*Q</a:t>
            </a:r>
            <a:r>
              <a:rPr lang="en-US" sz="2600" baseline="30000" dirty="0" smtClean="0"/>
              <a:t>0.5</a:t>
            </a:r>
            <a:endParaRPr lang="en-US" sz="2600" dirty="0"/>
          </a:p>
          <a:p>
            <a:pPr marL="0" indent="0">
              <a:buNone/>
            </a:pPr>
            <a:r>
              <a:rPr lang="en-US" sz="2600" dirty="0"/>
              <a:t>		=</a:t>
            </a:r>
            <a:r>
              <a:rPr lang="en-US" sz="2600" dirty="0" smtClean="0"/>
              <a:t>0.044*14,400</a:t>
            </a:r>
            <a:r>
              <a:rPr lang="en-US" sz="2600" baseline="30000" dirty="0" smtClean="0"/>
              <a:t>0.5</a:t>
            </a:r>
            <a:r>
              <a:rPr lang="en-US" sz="2600" dirty="0" smtClean="0"/>
              <a:t> </a:t>
            </a:r>
            <a:r>
              <a:rPr lang="en-US" sz="2600" dirty="0"/>
              <a:t>=</a:t>
            </a:r>
            <a:r>
              <a:rPr lang="en-US" sz="2600" dirty="0" smtClean="0"/>
              <a:t>5.28; </a:t>
            </a:r>
            <a:r>
              <a:rPr lang="en-US" sz="2600" dirty="0"/>
              <a:t>approximate to 6 basins</a:t>
            </a:r>
          </a:p>
          <a:p>
            <a:pPr marL="0" indent="0">
              <a:buNone/>
            </a:pPr>
            <a:r>
              <a:rPr lang="en-US" sz="2600" dirty="0"/>
              <a:t>Area of one unit/ basin = </a:t>
            </a:r>
            <a:r>
              <a:rPr lang="en-US" sz="2600" dirty="0" smtClean="0"/>
              <a:t>6000/6 =1000 </a:t>
            </a:r>
            <a:r>
              <a:rPr lang="en-US" sz="2600" dirty="0"/>
              <a:t>m</a:t>
            </a:r>
            <a:r>
              <a:rPr lang="en-US" sz="2600" baseline="30000" dirty="0"/>
              <a:t>2</a:t>
            </a:r>
            <a:endParaRPr lang="en-US" sz="2600" dirty="0"/>
          </a:p>
          <a:p>
            <a:pPr marL="0" indent="0">
              <a:buNone/>
            </a:pPr>
            <a:r>
              <a:rPr lang="en-US" sz="2600" dirty="0"/>
              <a:t>Each unit of </a:t>
            </a:r>
            <a:r>
              <a:rPr lang="en-US" sz="2600" dirty="0" smtClean="0"/>
              <a:t>31.7 </a:t>
            </a:r>
            <a:r>
              <a:rPr lang="en-US" sz="2600" dirty="0"/>
              <a:t>* </a:t>
            </a:r>
            <a:r>
              <a:rPr lang="en-US" sz="2600" dirty="0" smtClean="0"/>
              <a:t>31.7 </a:t>
            </a:r>
            <a:r>
              <a:rPr lang="en-US" sz="2600" dirty="0"/>
              <a:t>m</a:t>
            </a:r>
          </a:p>
          <a:p>
            <a:endParaRPr lang="ar-IQ" dirty="0"/>
          </a:p>
        </p:txBody>
      </p:sp>
    </p:spTree>
    <p:extLst>
      <p:ext uri="{BB962C8B-B14F-4D97-AF65-F5344CB8AC3E}">
        <p14:creationId xmlns:p14="http://schemas.microsoft.com/office/powerpoint/2010/main" val="2359563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
            <a:ext cx="8229600" cy="6629400"/>
          </a:xfrm>
        </p:spPr>
        <p:txBody>
          <a:bodyPr>
            <a:normAutofit fontScale="92500" lnSpcReduction="10000"/>
          </a:bodyPr>
          <a:lstStyle/>
          <a:p>
            <a:pPr marL="0" indent="0" algn="just">
              <a:lnSpc>
                <a:spcPct val="120000"/>
              </a:lnSpc>
              <a:buNone/>
            </a:pPr>
            <a:r>
              <a:rPr lang="en-US" sz="3500" b="1" dirty="0">
                <a:cs typeface="+mj-cs"/>
              </a:rPr>
              <a:t>Example 2</a:t>
            </a:r>
            <a:r>
              <a:rPr lang="en-US" sz="3500" dirty="0">
                <a:cs typeface="+mj-cs"/>
              </a:rPr>
              <a:t>: </a:t>
            </a:r>
            <a:r>
              <a:rPr lang="en-US" sz="3500" dirty="0" smtClean="0">
                <a:cs typeface="+mj-cs"/>
              </a:rPr>
              <a:t>Design </a:t>
            </a:r>
            <a:r>
              <a:rPr lang="en-US" sz="3500" dirty="0">
                <a:cs typeface="+mj-cs"/>
              </a:rPr>
              <a:t>a rapid sand filter to treat water for 240,000 capita, town being supplied water at the rate of 200 </a:t>
            </a:r>
            <a:r>
              <a:rPr lang="en-US" sz="3500" dirty="0" err="1">
                <a:cs typeface="+mj-cs"/>
              </a:rPr>
              <a:t>lpcd</a:t>
            </a:r>
            <a:r>
              <a:rPr lang="en-US" sz="3500" dirty="0">
                <a:cs typeface="+mj-cs"/>
              </a:rPr>
              <a:t>. The filtration rate is 100 </a:t>
            </a:r>
            <a:r>
              <a:rPr lang="en-US" sz="3500" dirty="0" smtClean="0">
                <a:cs typeface="+mj-cs"/>
              </a:rPr>
              <a:t>L/(m</a:t>
            </a:r>
            <a:r>
              <a:rPr lang="en-US" sz="3500" baseline="30000" dirty="0" smtClean="0">
                <a:cs typeface="+mj-cs"/>
              </a:rPr>
              <a:t>2</a:t>
            </a:r>
            <a:r>
              <a:rPr lang="en-US" sz="3500" dirty="0" smtClean="0">
                <a:cs typeface="+mj-cs"/>
              </a:rPr>
              <a:t>.min).</a:t>
            </a:r>
            <a:endParaRPr lang="en-US" sz="3500" dirty="0">
              <a:cs typeface="+mj-cs"/>
            </a:endParaRPr>
          </a:p>
          <a:p>
            <a:pPr marL="0" indent="0" algn="just">
              <a:buNone/>
            </a:pPr>
            <a:endParaRPr lang="en-US" dirty="0"/>
          </a:p>
          <a:p>
            <a:pPr marL="0" indent="0" algn="just">
              <a:buNone/>
            </a:pPr>
            <a:r>
              <a:rPr lang="en-US" sz="3000" dirty="0"/>
              <a:t>Quantity of water to be treated = 240,000*200*1.8/1000 = 86,400 m</a:t>
            </a:r>
            <a:r>
              <a:rPr lang="en-US" sz="3000" baseline="30000" dirty="0"/>
              <a:t>3</a:t>
            </a:r>
            <a:r>
              <a:rPr lang="en-US" sz="3000" dirty="0"/>
              <a:t>/day</a:t>
            </a:r>
          </a:p>
          <a:p>
            <a:pPr marL="0" indent="0" algn="just">
              <a:buNone/>
            </a:pPr>
            <a:r>
              <a:rPr lang="en-US" sz="3000" dirty="0"/>
              <a:t>Filtration rate = 100 </a:t>
            </a:r>
            <a:r>
              <a:rPr lang="en-US" sz="3000" dirty="0" smtClean="0"/>
              <a:t>L/(m</a:t>
            </a:r>
            <a:r>
              <a:rPr lang="en-US" sz="3000" baseline="30000" dirty="0" smtClean="0"/>
              <a:t>2.</a:t>
            </a:r>
            <a:r>
              <a:rPr lang="en-US" sz="3000" dirty="0" smtClean="0"/>
              <a:t>min) </a:t>
            </a:r>
            <a:r>
              <a:rPr lang="en-US" sz="3000" dirty="0"/>
              <a:t>= 144 m/day</a:t>
            </a:r>
          </a:p>
          <a:p>
            <a:pPr marL="0" indent="0" algn="just">
              <a:buNone/>
            </a:pPr>
            <a:r>
              <a:rPr lang="en-US" sz="3000" dirty="0"/>
              <a:t>Filtration area = 86,400/144 = 600 m</a:t>
            </a:r>
            <a:r>
              <a:rPr lang="en-US" sz="3000" baseline="30000" dirty="0"/>
              <a:t>2</a:t>
            </a:r>
            <a:endParaRPr lang="en-US" sz="3000" dirty="0"/>
          </a:p>
          <a:p>
            <a:pPr marL="0" indent="0" algn="just">
              <a:buNone/>
            </a:pPr>
            <a:r>
              <a:rPr lang="en-US" sz="3000" dirty="0"/>
              <a:t>No. of filters = 0.044*Q</a:t>
            </a:r>
            <a:r>
              <a:rPr lang="en-US" sz="3000" baseline="30000" dirty="0"/>
              <a:t>0.5</a:t>
            </a:r>
            <a:r>
              <a:rPr lang="en-US" sz="3000" dirty="0"/>
              <a:t> </a:t>
            </a:r>
            <a:r>
              <a:rPr lang="en-US" sz="3000"/>
              <a:t>=</a:t>
            </a:r>
            <a:r>
              <a:rPr lang="en-US" sz="3000" smtClean="0"/>
              <a:t>0.044</a:t>
            </a:r>
            <a:r>
              <a:rPr lang="en-US" sz="3000" dirty="0"/>
              <a:t>*(86,400)</a:t>
            </a:r>
            <a:r>
              <a:rPr lang="en-US" sz="3000" baseline="30000" dirty="0"/>
              <a:t>0.5</a:t>
            </a:r>
            <a:r>
              <a:rPr lang="en-US" sz="3000" dirty="0"/>
              <a:t> = 12.9 ; approximate to 12 units</a:t>
            </a:r>
          </a:p>
          <a:p>
            <a:pPr marL="0" indent="0" algn="just">
              <a:buNone/>
            </a:pPr>
            <a:r>
              <a:rPr lang="en-US" sz="3000" dirty="0"/>
              <a:t>Area of each unit =600 /12 =50 m</a:t>
            </a:r>
            <a:r>
              <a:rPr lang="en-US" sz="3000" baseline="30000" dirty="0"/>
              <a:t>2</a:t>
            </a:r>
            <a:endParaRPr lang="en-US" sz="3000" dirty="0"/>
          </a:p>
          <a:p>
            <a:pPr marL="0" indent="0" algn="just">
              <a:buNone/>
            </a:pPr>
            <a:r>
              <a:rPr lang="en-US" sz="3000" dirty="0"/>
              <a:t>Each unit of 7.1 * 7.1 m</a:t>
            </a:r>
          </a:p>
          <a:p>
            <a:pPr marL="0" indent="0" algn="just">
              <a:buNone/>
            </a:pPr>
            <a:endParaRPr lang="ar-IQ" dirty="0"/>
          </a:p>
        </p:txBody>
      </p:sp>
    </p:spTree>
    <p:extLst>
      <p:ext uri="{BB962C8B-B14F-4D97-AF65-F5344CB8AC3E}">
        <p14:creationId xmlns:p14="http://schemas.microsoft.com/office/powerpoint/2010/main" val="601452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lgn="just">
              <a:buNone/>
            </a:pPr>
            <a:r>
              <a:rPr lang="en-US" b="1" dirty="0"/>
              <a:t>Example 3</a:t>
            </a:r>
            <a:r>
              <a:rPr lang="en-US" dirty="0"/>
              <a:t>: A filter has an area of 36m</a:t>
            </a:r>
            <a:r>
              <a:rPr lang="en-US" baseline="30000" dirty="0"/>
              <a:t>2</a:t>
            </a:r>
            <a:r>
              <a:rPr lang="en-US" dirty="0"/>
              <a:t>. If it is washing for 5 min at the rate of 60 cm per minute, how much wash water will be required?</a:t>
            </a:r>
          </a:p>
          <a:p>
            <a:pPr marL="0" indent="0" algn="just">
              <a:buNone/>
            </a:pPr>
            <a:r>
              <a:rPr lang="en-US" dirty="0"/>
              <a:t> </a:t>
            </a:r>
          </a:p>
          <a:p>
            <a:pPr marL="0" indent="0" algn="just">
              <a:buNone/>
            </a:pPr>
            <a:r>
              <a:rPr lang="en-US" sz="2800" dirty="0"/>
              <a:t>Water quantity for washing = rate* time* area of one filter</a:t>
            </a:r>
          </a:p>
          <a:p>
            <a:pPr marL="0" indent="0" algn="just">
              <a:buNone/>
            </a:pPr>
            <a:r>
              <a:rPr lang="en-US" sz="2800" dirty="0" smtClean="0"/>
              <a:t>= </a:t>
            </a:r>
            <a:r>
              <a:rPr lang="en-US" sz="2800" dirty="0"/>
              <a:t>60 cm/min * 5 min * 36m</a:t>
            </a:r>
            <a:r>
              <a:rPr lang="en-US" sz="2800" baseline="30000" dirty="0"/>
              <a:t>2</a:t>
            </a:r>
            <a:r>
              <a:rPr lang="en-US" sz="2800" dirty="0"/>
              <a:t> </a:t>
            </a:r>
            <a:r>
              <a:rPr lang="en-US" sz="2800"/>
              <a:t>/</a:t>
            </a:r>
            <a:r>
              <a:rPr lang="en-US" sz="2800" smtClean="0"/>
              <a:t>100 </a:t>
            </a:r>
            <a:r>
              <a:rPr lang="en-US" sz="2800" dirty="0"/>
              <a:t>= 108 m</a:t>
            </a:r>
            <a:r>
              <a:rPr lang="en-US" sz="2800" baseline="30000" dirty="0"/>
              <a:t>3</a:t>
            </a:r>
            <a:endParaRPr lang="en-US" sz="2800" dirty="0"/>
          </a:p>
          <a:p>
            <a:pPr marL="0" indent="0" algn="just">
              <a:buNone/>
            </a:pPr>
            <a:endParaRPr lang="ar-IQ" sz="2800" dirty="0"/>
          </a:p>
        </p:txBody>
      </p:sp>
    </p:spTree>
    <p:extLst>
      <p:ext uri="{BB962C8B-B14F-4D97-AF65-F5344CB8AC3E}">
        <p14:creationId xmlns:p14="http://schemas.microsoft.com/office/powerpoint/2010/main" val="924149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8296"/>
            <a:ext cx="8229600" cy="5847867"/>
          </a:xfrm>
        </p:spPr>
        <p:txBody>
          <a:bodyPr>
            <a:normAutofit/>
          </a:bodyPr>
          <a:lstStyle/>
          <a:p>
            <a:pPr marL="0" indent="0" algn="just">
              <a:buNone/>
            </a:pPr>
            <a:r>
              <a:rPr lang="en-US" b="1" dirty="0"/>
              <a:t>Example 4</a:t>
            </a:r>
            <a:r>
              <a:rPr lang="en-US" dirty="0"/>
              <a:t>: A rapid sand filter operating at 90 liter/m</a:t>
            </a:r>
            <a:r>
              <a:rPr lang="en-US" baseline="30000" dirty="0"/>
              <a:t>2</a:t>
            </a:r>
            <a:r>
              <a:rPr lang="en-US" dirty="0"/>
              <a:t>/min needs washing after 24 hours of operation. Using the information in previous example, what percent of water that is filtered will be required as wash water</a:t>
            </a:r>
            <a:r>
              <a:rPr lang="en-US" dirty="0" smtClean="0"/>
              <a:t>?</a:t>
            </a:r>
          </a:p>
          <a:p>
            <a:pPr marL="0" indent="0" algn="just">
              <a:buNone/>
            </a:pPr>
            <a:endParaRPr lang="en-US" dirty="0"/>
          </a:p>
          <a:p>
            <a:pPr marL="0" indent="0" algn="just">
              <a:buNone/>
            </a:pPr>
            <a:r>
              <a:rPr lang="en-US" sz="2400" dirty="0" smtClean="0"/>
              <a:t>Total </a:t>
            </a:r>
            <a:r>
              <a:rPr lang="en-US" sz="2400" dirty="0"/>
              <a:t>water filtered in a day = 90*36*60*24 = 4,665,600 liter</a:t>
            </a:r>
          </a:p>
          <a:p>
            <a:pPr marL="0" indent="0" algn="just">
              <a:buNone/>
            </a:pPr>
            <a:r>
              <a:rPr lang="en-US" sz="2400" dirty="0"/>
              <a:t>Water required for wash (as in previous example) = 108,000 liter</a:t>
            </a:r>
          </a:p>
          <a:p>
            <a:pPr marL="0" indent="0" algn="just">
              <a:buNone/>
            </a:pPr>
            <a:r>
              <a:rPr lang="en-US" sz="2400" dirty="0"/>
              <a:t>Percentage of wash water =108,000/4,665,600 *100 = 2.3%</a:t>
            </a:r>
          </a:p>
          <a:p>
            <a:endParaRPr lang="ar-IQ" dirty="0"/>
          </a:p>
        </p:txBody>
      </p:sp>
    </p:spTree>
    <p:extLst>
      <p:ext uri="{BB962C8B-B14F-4D97-AF65-F5344CB8AC3E}">
        <p14:creationId xmlns:p14="http://schemas.microsoft.com/office/powerpoint/2010/main" val="3749201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71800"/>
            <a:ext cx="8229600" cy="3733800"/>
          </a:xfrm>
        </p:spPr>
        <p:txBody>
          <a:bodyPr>
            <a:normAutofit fontScale="55000" lnSpcReduction="20000"/>
          </a:bodyPr>
          <a:lstStyle/>
          <a:p>
            <a:pPr marL="0" indent="0" algn="just">
              <a:buNone/>
            </a:pPr>
            <a:r>
              <a:rPr lang="en-US" dirty="0" smtClean="0"/>
              <a:t>Surface </a:t>
            </a:r>
            <a:r>
              <a:rPr lang="en-US" dirty="0"/>
              <a:t>area =Q/ filtration rate </a:t>
            </a:r>
            <a:r>
              <a:rPr lang="en-US" dirty="0" smtClean="0"/>
              <a:t>= 23,000/120 </a:t>
            </a:r>
            <a:r>
              <a:rPr lang="en-US" dirty="0"/>
              <a:t>=192 m</a:t>
            </a:r>
            <a:r>
              <a:rPr lang="en-US" baseline="30000" dirty="0"/>
              <a:t>2</a:t>
            </a:r>
            <a:endParaRPr lang="en-US" dirty="0"/>
          </a:p>
          <a:p>
            <a:pPr marL="0" indent="0" algn="just">
              <a:buNone/>
            </a:pPr>
            <a:r>
              <a:rPr lang="en-US" dirty="0"/>
              <a:t>No. of filters = 0.044*Q</a:t>
            </a:r>
            <a:r>
              <a:rPr lang="en-US" baseline="30000" dirty="0"/>
              <a:t>0.5</a:t>
            </a:r>
            <a:r>
              <a:rPr lang="en-US" dirty="0"/>
              <a:t> </a:t>
            </a:r>
            <a:r>
              <a:rPr lang="en-US"/>
              <a:t>=</a:t>
            </a:r>
            <a:r>
              <a:rPr lang="en-US" smtClean="0"/>
              <a:t>0.044</a:t>
            </a:r>
            <a:r>
              <a:rPr lang="en-US" dirty="0"/>
              <a:t>*(23000)</a:t>
            </a:r>
            <a:r>
              <a:rPr lang="en-US" baseline="30000" dirty="0"/>
              <a:t>0.5</a:t>
            </a:r>
            <a:r>
              <a:rPr lang="en-US" dirty="0"/>
              <a:t> </a:t>
            </a:r>
            <a:r>
              <a:rPr lang="en-US" dirty="0" smtClean="0"/>
              <a:t>= 6.67 </a:t>
            </a:r>
            <a:r>
              <a:rPr lang="en-US" dirty="0"/>
              <a:t>= 6</a:t>
            </a:r>
          </a:p>
          <a:p>
            <a:pPr marL="0" indent="0" algn="just">
              <a:buNone/>
            </a:pPr>
            <a:r>
              <a:rPr lang="en-US" dirty="0"/>
              <a:t>Area of filters = total area/ no. of filters = 192/6 =32 m</a:t>
            </a:r>
            <a:r>
              <a:rPr lang="en-US" baseline="30000" dirty="0"/>
              <a:t>2</a:t>
            </a:r>
            <a:endParaRPr lang="en-US" dirty="0"/>
          </a:p>
          <a:p>
            <a:pPr algn="just"/>
            <a:r>
              <a:rPr lang="en-US" dirty="0"/>
              <a:t>When one filter is not working then;</a:t>
            </a:r>
          </a:p>
          <a:p>
            <a:pPr marL="0" indent="0" algn="just">
              <a:buNone/>
            </a:pPr>
            <a:r>
              <a:rPr lang="en-US" dirty="0"/>
              <a:t>No. of working filters </a:t>
            </a:r>
            <a:r>
              <a:rPr lang="en-US" dirty="0" smtClean="0"/>
              <a:t>= 6 </a:t>
            </a:r>
            <a:r>
              <a:rPr lang="en-US" dirty="0"/>
              <a:t>-1 </a:t>
            </a:r>
            <a:r>
              <a:rPr lang="en-US" dirty="0" smtClean="0"/>
              <a:t>= 5</a:t>
            </a:r>
            <a:endParaRPr lang="en-US" dirty="0"/>
          </a:p>
          <a:p>
            <a:pPr marL="0" indent="0" algn="just">
              <a:buNone/>
            </a:pPr>
            <a:r>
              <a:rPr lang="en-US" dirty="0"/>
              <a:t>Total area = 5* 32 =160 m</a:t>
            </a:r>
            <a:r>
              <a:rPr lang="en-US" baseline="30000" dirty="0"/>
              <a:t>2</a:t>
            </a:r>
            <a:endParaRPr lang="en-US" dirty="0"/>
          </a:p>
          <a:p>
            <a:pPr marL="0" indent="0" algn="just">
              <a:buNone/>
            </a:pPr>
            <a:r>
              <a:rPr lang="en-US" dirty="0"/>
              <a:t>Filtration rate = Q/As = 23000/160 </a:t>
            </a:r>
            <a:r>
              <a:rPr lang="en-US" dirty="0" smtClean="0"/>
              <a:t>= 143.75 </a:t>
            </a:r>
            <a:r>
              <a:rPr lang="en-US" dirty="0"/>
              <a:t>m/day &lt; 180 m/day …ok</a:t>
            </a:r>
          </a:p>
          <a:p>
            <a:pPr algn="just"/>
            <a:r>
              <a:rPr lang="en-US" dirty="0"/>
              <a:t>When one filter is not working and one filter is backwash then;</a:t>
            </a:r>
          </a:p>
          <a:p>
            <a:pPr marL="0" indent="0" algn="just">
              <a:buNone/>
            </a:pPr>
            <a:r>
              <a:rPr lang="en-US" dirty="0"/>
              <a:t>No. of working filters </a:t>
            </a:r>
            <a:r>
              <a:rPr lang="en-US" dirty="0" smtClean="0"/>
              <a:t>= 6 </a:t>
            </a:r>
            <a:r>
              <a:rPr lang="en-US" dirty="0"/>
              <a:t>-2 </a:t>
            </a:r>
            <a:r>
              <a:rPr lang="en-US" dirty="0" smtClean="0"/>
              <a:t>= 4</a:t>
            </a:r>
            <a:endParaRPr lang="en-US" dirty="0"/>
          </a:p>
          <a:p>
            <a:pPr marL="0" indent="0" algn="just">
              <a:buNone/>
            </a:pPr>
            <a:r>
              <a:rPr lang="en-US" dirty="0"/>
              <a:t>Total area = 4* 32 =128 m</a:t>
            </a:r>
            <a:r>
              <a:rPr lang="en-US" baseline="30000" dirty="0"/>
              <a:t>2</a:t>
            </a:r>
            <a:endParaRPr lang="en-US" dirty="0"/>
          </a:p>
          <a:p>
            <a:pPr marL="0" indent="0" algn="just">
              <a:buNone/>
            </a:pPr>
            <a:r>
              <a:rPr lang="en-US" dirty="0"/>
              <a:t>Filtration rate = Q/As = 23000/128 =179.7  m/day &lt; 240 m/day …ok</a:t>
            </a:r>
          </a:p>
          <a:p>
            <a:pPr algn="just"/>
            <a:r>
              <a:rPr lang="en-US" dirty="0"/>
              <a:t>Water quantity for washing for one filter = rate* time* area of one filter</a:t>
            </a:r>
          </a:p>
          <a:p>
            <a:pPr marL="0" indent="0" algn="just">
              <a:buNone/>
            </a:pPr>
            <a:r>
              <a:rPr lang="en-US" dirty="0"/>
              <a:t>				= 1 *10*32 = 320 m</a:t>
            </a:r>
            <a:r>
              <a:rPr lang="en-US" baseline="30000" dirty="0"/>
              <a:t>3</a:t>
            </a:r>
            <a:endParaRPr lang="en-US" dirty="0"/>
          </a:p>
          <a:p>
            <a:pPr marL="0" indent="0" algn="just">
              <a:buNone/>
            </a:pPr>
            <a:endParaRPr lang="ar-IQ" dirty="0"/>
          </a:p>
        </p:txBody>
      </p:sp>
      <p:sp>
        <p:nvSpPr>
          <p:cNvPr id="2" name="Rectangle 1"/>
          <p:cNvSpPr/>
          <p:nvPr/>
        </p:nvSpPr>
        <p:spPr>
          <a:xfrm>
            <a:off x="533400" y="76200"/>
            <a:ext cx="8229600" cy="2246769"/>
          </a:xfrm>
          <a:prstGeom prst="rect">
            <a:avLst/>
          </a:prstGeom>
        </p:spPr>
        <p:txBody>
          <a:bodyPr wrap="square">
            <a:spAutoFit/>
          </a:bodyPr>
          <a:lstStyle/>
          <a:p>
            <a:pPr algn="just"/>
            <a:r>
              <a:rPr lang="en-US" sz="2000" b="1" dirty="0">
                <a:cs typeface="+mj-cs"/>
              </a:rPr>
              <a:t>Example</a:t>
            </a:r>
            <a:r>
              <a:rPr lang="en-US" sz="2000" dirty="0">
                <a:cs typeface="+mj-cs"/>
              </a:rPr>
              <a:t> </a:t>
            </a:r>
            <a:r>
              <a:rPr lang="en-US" sz="2000" b="1" dirty="0">
                <a:cs typeface="+mj-cs"/>
              </a:rPr>
              <a:t>5</a:t>
            </a:r>
            <a:r>
              <a:rPr lang="en-US" sz="2000" dirty="0">
                <a:cs typeface="+mj-cs"/>
              </a:rPr>
              <a:t>: A rapid filter plant is designed to treat 23,000 m</a:t>
            </a:r>
            <a:r>
              <a:rPr lang="en-US" sz="2000" baseline="30000" dirty="0">
                <a:cs typeface="+mj-cs"/>
              </a:rPr>
              <a:t>3</a:t>
            </a:r>
            <a:r>
              <a:rPr lang="en-US" sz="2000" dirty="0">
                <a:cs typeface="+mj-cs"/>
              </a:rPr>
              <a:t>/day of a rate of 120 </a:t>
            </a:r>
            <a:r>
              <a:rPr lang="en-US" sz="2000" dirty="0" smtClean="0">
                <a:cs typeface="+mj-cs"/>
              </a:rPr>
              <a:t>m/day.</a:t>
            </a:r>
          </a:p>
          <a:p>
            <a:pPr marL="342900" indent="-342900" algn="just">
              <a:buFont typeface="Arial" pitchFamily="34" charset="0"/>
              <a:buChar char="•"/>
            </a:pPr>
            <a:r>
              <a:rPr lang="en-US" sz="2000" dirty="0" smtClean="0">
                <a:cs typeface="+mj-cs"/>
              </a:rPr>
              <a:t>Determine </a:t>
            </a:r>
            <a:r>
              <a:rPr lang="en-US" sz="2000" dirty="0">
                <a:cs typeface="+mj-cs"/>
              </a:rPr>
              <a:t>the size and number of units required if the filtration rate is not to be exceeded 180 m/d with one filter being back </a:t>
            </a:r>
            <a:r>
              <a:rPr lang="en-US" sz="2000" dirty="0" smtClean="0">
                <a:cs typeface="+mj-cs"/>
              </a:rPr>
              <a:t>washed.</a:t>
            </a:r>
          </a:p>
          <a:p>
            <a:pPr marL="342900" indent="-342900" algn="just">
              <a:buFont typeface="Arial" pitchFamily="34" charset="0"/>
              <a:buChar char="•"/>
            </a:pPr>
            <a:r>
              <a:rPr lang="en-US" sz="2000" dirty="0" smtClean="0">
                <a:cs typeface="+mj-cs"/>
              </a:rPr>
              <a:t>240 </a:t>
            </a:r>
            <a:r>
              <a:rPr lang="en-US" sz="2000" dirty="0">
                <a:cs typeface="+mj-cs"/>
              </a:rPr>
              <a:t>m/day with one filter out of service and one filter being back washed</a:t>
            </a:r>
            <a:r>
              <a:rPr lang="en-US" sz="2000" dirty="0" smtClean="0">
                <a:cs typeface="+mj-cs"/>
              </a:rPr>
              <a:t>.</a:t>
            </a:r>
          </a:p>
          <a:p>
            <a:pPr marL="342900" indent="-342900" algn="just">
              <a:buFont typeface="Arial" pitchFamily="34" charset="0"/>
              <a:buChar char="•"/>
            </a:pPr>
            <a:r>
              <a:rPr lang="en-US" sz="2000" dirty="0" smtClean="0">
                <a:cs typeface="+mj-cs"/>
              </a:rPr>
              <a:t>How </a:t>
            </a:r>
            <a:r>
              <a:rPr lang="en-US" sz="2000" dirty="0">
                <a:cs typeface="+mj-cs"/>
              </a:rPr>
              <a:t>much water would be required to back wash one filter if the wash is 1 m/min and continues for 10 min?</a:t>
            </a:r>
          </a:p>
        </p:txBody>
      </p:sp>
    </p:spTree>
    <p:extLst>
      <p:ext uri="{BB962C8B-B14F-4D97-AF65-F5344CB8AC3E}">
        <p14:creationId xmlns:p14="http://schemas.microsoft.com/office/powerpoint/2010/main" val="3113943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248400"/>
          </a:xfrm>
        </p:spPr>
        <p:txBody>
          <a:bodyPr>
            <a:normAutofit fontScale="62500" lnSpcReduction="20000"/>
          </a:bodyPr>
          <a:lstStyle/>
          <a:p>
            <a:pPr marL="0" indent="0" algn="just">
              <a:buNone/>
            </a:pPr>
            <a:r>
              <a:rPr lang="en-US" b="1" dirty="0"/>
              <a:t>Example 6</a:t>
            </a:r>
            <a:r>
              <a:rPr lang="en-US" dirty="0"/>
              <a:t>: Find the number of rapid gravity filter units so as to treat 20 million liters per day, assuming that the filter may be washed twice a day and duration of each washing is 15 minutes. </a:t>
            </a:r>
            <a:endParaRPr lang="en-US" dirty="0" smtClean="0"/>
          </a:p>
          <a:p>
            <a:pPr marL="0" indent="0" algn="just">
              <a:buNone/>
            </a:pPr>
            <a:r>
              <a:rPr lang="en-US" dirty="0" smtClean="0"/>
              <a:t>Design </a:t>
            </a:r>
            <a:r>
              <a:rPr lang="en-US" dirty="0"/>
              <a:t>the filter bed for the unit proposed and the quantity of wash-water required for washing of each unit? </a:t>
            </a:r>
            <a:endParaRPr lang="en-US" dirty="0" smtClean="0"/>
          </a:p>
          <a:p>
            <a:pPr marL="0" indent="0" algn="just">
              <a:buNone/>
            </a:pPr>
            <a:r>
              <a:rPr lang="en-US" dirty="0" smtClean="0"/>
              <a:t>Note: The </a:t>
            </a:r>
            <a:r>
              <a:rPr lang="en-US" dirty="0"/>
              <a:t>rate of filtration of rapid gravity filter = 5000 L/m</a:t>
            </a:r>
            <a:r>
              <a:rPr lang="en-US" baseline="30000" dirty="0"/>
              <a:t>2</a:t>
            </a:r>
            <a:r>
              <a:rPr lang="en-US" dirty="0"/>
              <a:t>/hour and proposing small size unit of 17.5 m</a:t>
            </a:r>
            <a:r>
              <a:rPr lang="en-US" baseline="30000" dirty="0"/>
              <a:t>2</a:t>
            </a:r>
            <a:r>
              <a:rPr lang="en-US" dirty="0"/>
              <a:t> </a:t>
            </a:r>
            <a:r>
              <a:rPr lang="en-US" dirty="0" smtClean="0"/>
              <a:t>area, use 4 units as a stand by units.</a:t>
            </a:r>
            <a:endParaRPr lang="en-US" dirty="0"/>
          </a:p>
          <a:p>
            <a:pPr marL="0" indent="0" algn="just">
              <a:buNone/>
            </a:pPr>
            <a:r>
              <a:rPr lang="en-US" dirty="0"/>
              <a:t> </a:t>
            </a:r>
          </a:p>
          <a:p>
            <a:pPr marL="0" indent="0" algn="just">
              <a:buNone/>
            </a:pPr>
            <a:endParaRPr lang="en-US" dirty="0"/>
          </a:p>
          <a:p>
            <a:pPr marL="0" lvl="0" indent="0" algn="just">
              <a:buNone/>
            </a:pPr>
            <a:r>
              <a:rPr lang="en-US" dirty="0"/>
              <a:t>Design of filter bed</a:t>
            </a:r>
          </a:p>
          <a:p>
            <a:pPr marL="0" indent="0" algn="just">
              <a:buNone/>
            </a:pPr>
            <a:r>
              <a:rPr lang="en-US" dirty="0"/>
              <a:t>Per day working of filter bed =24 hours - 2*15 min =23.5 h</a:t>
            </a:r>
          </a:p>
          <a:p>
            <a:pPr marL="0" indent="0" algn="just">
              <a:buNone/>
            </a:pPr>
            <a:r>
              <a:rPr lang="en-US" dirty="0"/>
              <a:t>Then one unit of filter gives quantity of water in one day = 5000*17.5*23.5 = 2,056,250 L/day</a:t>
            </a:r>
          </a:p>
          <a:p>
            <a:pPr marL="0" indent="0" algn="just">
              <a:buNone/>
            </a:pPr>
            <a:r>
              <a:rPr lang="en-US" dirty="0"/>
              <a:t>Number of unit required = (20* 10</a:t>
            </a:r>
            <a:r>
              <a:rPr lang="en-US" baseline="30000" dirty="0"/>
              <a:t>6</a:t>
            </a:r>
            <a:r>
              <a:rPr lang="en-US" dirty="0"/>
              <a:t>)/2,056,250 =9.7 = 10 units</a:t>
            </a:r>
          </a:p>
          <a:p>
            <a:pPr marL="0" indent="0" algn="just">
              <a:buNone/>
            </a:pPr>
            <a:r>
              <a:rPr lang="en-US" dirty="0"/>
              <a:t>Provide 14 units of rapid gravity filter where 4 units are as stand by units</a:t>
            </a:r>
          </a:p>
          <a:p>
            <a:pPr marL="0" indent="0" algn="just">
              <a:buNone/>
            </a:pPr>
            <a:r>
              <a:rPr lang="en-US" dirty="0"/>
              <a:t> </a:t>
            </a:r>
          </a:p>
          <a:p>
            <a:pPr marL="0" lvl="0" indent="0" algn="just">
              <a:buNone/>
            </a:pPr>
            <a:r>
              <a:rPr lang="en-US" dirty="0"/>
              <a:t>Quantity of wash water</a:t>
            </a:r>
          </a:p>
          <a:p>
            <a:pPr marL="0" indent="0" algn="just">
              <a:buNone/>
            </a:pPr>
            <a:r>
              <a:rPr lang="en-US" dirty="0"/>
              <a:t>Water quantity for washing one unit = rate* time* area of one filter</a:t>
            </a:r>
          </a:p>
          <a:p>
            <a:pPr marL="0" indent="0" algn="just">
              <a:buNone/>
            </a:pPr>
            <a:r>
              <a:rPr lang="en-US" dirty="0"/>
              <a:t>				= 5000/1000 *0.5*17.5 = 87.5 m</a:t>
            </a:r>
            <a:r>
              <a:rPr lang="en-US" baseline="30000" dirty="0"/>
              <a:t>3</a:t>
            </a:r>
            <a:endParaRPr lang="ar-IQ" dirty="0"/>
          </a:p>
        </p:txBody>
      </p:sp>
    </p:spTree>
    <p:extLst>
      <p:ext uri="{BB962C8B-B14F-4D97-AF65-F5344CB8AC3E}">
        <p14:creationId xmlns:p14="http://schemas.microsoft.com/office/powerpoint/2010/main" val="30742989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537336"/>
                <a:ext cx="8305800" cy="6092064"/>
              </a:xfrm>
            </p:spPr>
            <p:txBody>
              <a:bodyPr>
                <a:normAutofit fontScale="40000" lnSpcReduction="20000"/>
              </a:bodyPr>
              <a:lstStyle/>
              <a:p>
                <a:pPr marL="0" indent="0">
                  <a:buNone/>
                </a:pPr>
                <a:r>
                  <a:rPr lang="en-US" sz="5000" dirty="0" smtClean="0"/>
                  <a:t>There </a:t>
                </a:r>
                <a:r>
                  <a:rPr lang="en-US" sz="5000" dirty="0"/>
                  <a:t>are many equations that may be used in the calculation of head loss in filtration beds such as</a:t>
                </a:r>
                <a:r>
                  <a:rPr lang="en-US" sz="5000" dirty="0" smtClean="0"/>
                  <a:t>:</a:t>
                </a:r>
                <a:endParaRPr lang="en-US" sz="5000" dirty="0"/>
              </a:p>
              <a:p>
                <a:r>
                  <a:rPr lang="en-US" sz="5600" dirty="0"/>
                  <a:t>Carmen – </a:t>
                </a:r>
                <a:r>
                  <a:rPr lang="en-US" sz="5600" dirty="0" err="1"/>
                  <a:t>Kozen</a:t>
                </a:r>
                <a:r>
                  <a:rPr lang="en-US" sz="5600" dirty="0"/>
                  <a:t> equation:</a:t>
                </a:r>
              </a:p>
              <a:p>
                <a:pPr marL="0" indent="0">
                  <a:buNone/>
                </a:pPr>
                <a:r>
                  <a:rPr lang="en-US" dirty="0"/>
                  <a:t> </a:t>
                </a:r>
              </a:p>
              <a:p>
                <a:pPr marL="0" indent="0">
                  <a:buNone/>
                </a:pPr>
                <a14:m>
                  <m:oMathPara xmlns:m="http://schemas.openxmlformats.org/officeDocument/2006/math">
                    <m:oMathParaPr>
                      <m:jc m:val="centerGroup"/>
                    </m:oMathParaPr>
                    <m:oMath xmlns:m="http://schemas.openxmlformats.org/officeDocument/2006/math">
                      <m:r>
                        <a:rPr lang="en-US" sz="6200" i="1">
                          <a:latin typeface="Cambria Math"/>
                        </a:rPr>
                        <m:t>h</m:t>
                      </m:r>
                      <m:r>
                        <a:rPr lang="en-US" sz="6200" i="1">
                          <a:latin typeface="Cambria Math"/>
                        </a:rPr>
                        <m:t>=</m:t>
                      </m:r>
                      <m:f>
                        <m:fPr>
                          <m:ctrlPr>
                            <a:rPr lang="en-US" sz="6200" i="1">
                              <a:latin typeface="Cambria Math"/>
                            </a:rPr>
                          </m:ctrlPr>
                        </m:fPr>
                        <m:num>
                          <m:r>
                            <a:rPr lang="en-US" sz="6200" i="1">
                              <a:latin typeface="Cambria Math"/>
                            </a:rPr>
                            <m:t>𝑓</m:t>
                          </m:r>
                        </m:num>
                        <m:den>
                          <m:r>
                            <a:rPr lang="en-US" sz="6200" i="1">
                              <a:latin typeface="Cambria Math"/>
                            </a:rPr>
                            <m:t>∅</m:t>
                          </m:r>
                        </m:den>
                      </m:f>
                      <m:r>
                        <a:rPr lang="en-US" sz="6200" i="1">
                          <a:latin typeface="Cambria Math"/>
                        </a:rPr>
                        <m:t>.</m:t>
                      </m:r>
                      <m:f>
                        <m:fPr>
                          <m:ctrlPr>
                            <a:rPr lang="en-US" sz="6200" i="1">
                              <a:latin typeface="Cambria Math"/>
                            </a:rPr>
                          </m:ctrlPr>
                        </m:fPr>
                        <m:num>
                          <m:r>
                            <a:rPr lang="en-US" sz="6200" i="1">
                              <a:latin typeface="Cambria Math"/>
                            </a:rPr>
                            <m:t>1</m:t>
                          </m:r>
                          <m:r>
                            <a:rPr lang="en-US" sz="6200" i="1">
                              <a:latin typeface="Cambria Math"/>
                            </a:rPr>
                            <m:t>−</m:t>
                          </m:r>
                          <m:r>
                            <a:rPr lang="en-US" sz="6200" i="1">
                              <a:latin typeface="Cambria Math"/>
                            </a:rPr>
                            <m:t>𝛼</m:t>
                          </m:r>
                        </m:num>
                        <m:den>
                          <m:r>
                            <a:rPr lang="en-US" sz="6200" i="1">
                              <a:latin typeface="Cambria Math"/>
                            </a:rPr>
                            <m:t>𝛼</m:t>
                          </m:r>
                        </m:den>
                      </m:f>
                      <m:r>
                        <a:rPr lang="en-US" sz="6200" i="1">
                          <a:latin typeface="Cambria Math"/>
                        </a:rPr>
                        <m:t>.</m:t>
                      </m:r>
                      <m:f>
                        <m:fPr>
                          <m:ctrlPr>
                            <a:rPr lang="en-US" sz="6200" i="1">
                              <a:latin typeface="Cambria Math"/>
                            </a:rPr>
                          </m:ctrlPr>
                        </m:fPr>
                        <m:num>
                          <m:r>
                            <a:rPr lang="en-US" sz="6200" i="1">
                              <a:latin typeface="Cambria Math"/>
                            </a:rPr>
                            <m:t>𝐿</m:t>
                          </m:r>
                        </m:num>
                        <m:den>
                          <m:r>
                            <a:rPr lang="en-US" sz="6200" i="1">
                              <a:latin typeface="Cambria Math"/>
                            </a:rPr>
                            <m:t>𝑑</m:t>
                          </m:r>
                        </m:den>
                      </m:f>
                      <m:r>
                        <a:rPr lang="en-US" sz="6200" i="1">
                          <a:latin typeface="Cambria Math"/>
                        </a:rPr>
                        <m:t>.</m:t>
                      </m:r>
                      <m:f>
                        <m:fPr>
                          <m:ctrlPr>
                            <a:rPr lang="en-US" sz="6200" i="1">
                              <a:latin typeface="Cambria Math"/>
                            </a:rPr>
                          </m:ctrlPr>
                        </m:fPr>
                        <m:num>
                          <m:sSup>
                            <m:sSupPr>
                              <m:ctrlPr>
                                <a:rPr lang="en-US" sz="6200" i="1">
                                  <a:latin typeface="Cambria Math"/>
                                </a:rPr>
                              </m:ctrlPr>
                            </m:sSupPr>
                            <m:e>
                              <m:r>
                                <a:rPr lang="en-US" sz="6200" i="1">
                                  <a:latin typeface="Cambria Math"/>
                                </a:rPr>
                                <m:t>𝑣</m:t>
                              </m:r>
                            </m:e>
                            <m:sup>
                              <m:r>
                                <a:rPr lang="en-US" sz="6200" i="1">
                                  <a:latin typeface="Cambria Math"/>
                                </a:rPr>
                                <m:t>2</m:t>
                              </m:r>
                            </m:sup>
                          </m:sSup>
                        </m:num>
                        <m:den>
                          <m:r>
                            <a:rPr lang="en-US" sz="6200" i="1">
                              <a:latin typeface="Cambria Math"/>
                            </a:rPr>
                            <m:t>𝑔</m:t>
                          </m:r>
                        </m:den>
                      </m:f>
                    </m:oMath>
                  </m:oMathPara>
                </a14:m>
                <a:endParaRPr lang="en-US" sz="6200" dirty="0"/>
              </a:p>
              <a:p>
                <a:pPr marL="0" indent="0">
                  <a:buNone/>
                </a:pPr>
                <a14:m>
                  <m:oMathPara xmlns:m="http://schemas.openxmlformats.org/officeDocument/2006/math">
                    <m:oMathParaPr>
                      <m:jc m:val="centerGroup"/>
                    </m:oMathParaPr>
                    <m:oMath xmlns:m="http://schemas.openxmlformats.org/officeDocument/2006/math">
                      <m:r>
                        <a:rPr lang="en-US" sz="6200" i="1">
                          <a:latin typeface="Cambria Math"/>
                        </a:rPr>
                        <m:t>𝑓</m:t>
                      </m:r>
                      <m:r>
                        <a:rPr lang="en-US" sz="6200" i="1">
                          <a:latin typeface="Cambria Math"/>
                        </a:rPr>
                        <m:t>=</m:t>
                      </m:r>
                      <m:r>
                        <a:rPr lang="en-US" sz="6200" i="1">
                          <a:latin typeface="Cambria Math"/>
                        </a:rPr>
                        <m:t>150</m:t>
                      </m:r>
                      <m:f>
                        <m:fPr>
                          <m:ctrlPr>
                            <a:rPr lang="en-US" sz="6200" i="1">
                              <a:latin typeface="Cambria Math"/>
                            </a:rPr>
                          </m:ctrlPr>
                        </m:fPr>
                        <m:num>
                          <m:r>
                            <a:rPr lang="en-US" sz="6200" i="1">
                              <a:latin typeface="Cambria Math"/>
                            </a:rPr>
                            <m:t>1</m:t>
                          </m:r>
                          <m:r>
                            <a:rPr lang="en-US" sz="6200" i="1">
                              <a:latin typeface="Cambria Math"/>
                            </a:rPr>
                            <m:t>−</m:t>
                          </m:r>
                          <m:r>
                            <a:rPr lang="en-US" sz="6200" i="1">
                              <a:latin typeface="Cambria Math"/>
                            </a:rPr>
                            <m:t>𝛼</m:t>
                          </m:r>
                        </m:num>
                        <m:den>
                          <m:r>
                            <a:rPr lang="en-US" sz="6200" i="1">
                              <a:latin typeface="Cambria Math"/>
                            </a:rPr>
                            <m:t>𝑅𝑒</m:t>
                          </m:r>
                        </m:den>
                      </m:f>
                      <m:r>
                        <a:rPr lang="en-US" sz="6200" i="1">
                          <a:latin typeface="Cambria Math"/>
                        </a:rPr>
                        <m:t>+</m:t>
                      </m:r>
                      <m:r>
                        <a:rPr lang="en-US" sz="6200" i="1">
                          <a:latin typeface="Cambria Math"/>
                        </a:rPr>
                        <m:t>1</m:t>
                      </m:r>
                      <m:r>
                        <a:rPr lang="en-US" sz="6200" i="1">
                          <a:latin typeface="Cambria Math"/>
                        </a:rPr>
                        <m:t>.</m:t>
                      </m:r>
                      <m:r>
                        <a:rPr lang="en-US" sz="6200" i="1">
                          <a:latin typeface="Cambria Math"/>
                        </a:rPr>
                        <m:t>75</m:t>
                      </m:r>
                    </m:oMath>
                  </m:oMathPara>
                </a14:m>
                <a:endParaRPr lang="en-US" sz="6200" dirty="0"/>
              </a:p>
              <a:p>
                <a:pPr marL="0" indent="0">
                  <a:buNone/>
                </a:pPr>
                <a:r>
                  <a:rPr lang="en-US" dirty="0"/>
                  <a:t> </a:t>
                </a:r>
              </a:p>
              <a:p>
                <a:r>
                  <a:rPr lang="en-US" sz="5600" dirty="0"/>
                  <a:t>Fair and Hatch equation:</a:t>
                </a:r>
              </a:p>
              <a:p>
                <a:pPr marL="0" indent="0">
                  <a:buNone/>
                </a:pPr>
                <a:r>
                  <a:rPr lang="en-US" dirty="0"/>
                  <a:t> </a:t>
                </a:r>
              </a:p>
              <a:p>
                <a:pPr marL="0" indent="0">
                  <a:buNone/>
                </a:pPr>
                <a14:m>
                  <m:oMathPara xmlns:m="http://schemas.openxmlformats.org/officeDocument/2006/math">
                    <m:oMathParaPr>
                      <m:jc m:val="centerGroup"/>
                    </m:oMathParaPr>
                    <m:oMath xmlns:m="http://schemas.openxmlformats.org/officeDocument/2006/math">
                      <m:r>
                        <a:rPr lang="en-US" sz="6200" i="1">
                          <a:latin typeface="Cambria Math"/>
                        </a:rPr>
                        <m:t>h</m:t>
                      </m:r>
                      <m:r>
                        <a:rPr lang="en-US" sz="6200" i="1">
                          <a:latin typeface="Cambria Math"/>
                        </a:rPr>
                        <m:t>=</m:t>
                      </m:r>
                      <m:r>
                        <a:rPr lang="en-US" sz="6200" i="1">
                          <a:latin typeface="Cambria Math"/>
                        </a:rPr>
                        <m:t>𝑘</m:t>
                      </m:r>
                      <m:r>
                        <a:rPr lang="en-US" sz="6200" i="1">
                          <a:latin typeface="Cambria Math"/>
                        </a:rPr>
                        <m:t>𝜗</m:t>
                      </m:r>
                      <m:sSup>
                        <m:sSupPr>
                          <m:ctrlPr>
                            <a:rPr lang="en-US" sz="6200" i="1">
                              <a:latin typeface="Cambria Math"/>
                            </a:rPr>
                          </m:ctrlPr>
                        </m:sSupPr>
                        <m:e>
                          <m:r>
                            <a:rPr lang="en-US" sz="6200" i="1">
                              <a:latin typeface="Cambria Math"/>
                            </a:rPr>
                            <m:t>𝑆</m:t>
                          </m:r>
                        </m:e>
                        <m:sup>
                          <m:r>
                            <a:rPr lang="en-US" sz="6200" i="1">
                              <a:latin typeface="Cambria Math"/>
                            </a:rPr>
                            <m:t>2</m:t>
                          </m:r>
                        </m:sup>
                      </m:sSup>
                      <m:f>
                        <m:fPr>
                          <m:ctrlPr>
                            <a:rPr lang="en-US" sz="6200" i="1">
                              <a:latin typeface="Cambria Math"/>
                            </a:rPr>
                          </m:ctrlPr>
                        </m:fPr>
                        <m:num>
                          <m:sSup>
                            <m:sSupPr>
                              <m:ctrlPr>
                                <a:rPr lang="en-US" sz="6200" i="1">
                                  <a:latin typeface="Cambria Math"/>
                                </a:rPr>
                              </m:ctrlPr>
                            </m:sSupPr>
                            <m:e>
                              <m:r>
                                <a:rPr lang="en-US" sz="6200" i="1">
                                  <a:latin typeface="Cambria Math"/>
                                </a:rPr>
                                <m:t>(</m:t>
                              </m:r>
                              <m:r>
                                <a:rPr lang="en-US" sz="6200" i="1">
                                  <a:latin typeface="Cambria Math"/>
                                </a:rPr>
                                <m:t>1</m:t>
                              </m:r>
                              <m:r>
                                <a:rPr lang="en-US" sz="6200" i="1">
                                  <a:latin typeface="Cambria Math"/>
                                </a:rPr>
                                <m:t>−</m:t>
                              </m:r>
                              <m:r>
                                <a:rPr lang="en-US" sz="6200" i="1">
                                  <a:latin typeface="Cambria Math"/>
                                </a:rPr>
                                <m:t>𝛼</m:t>
                              </m:r>
                              <m:r>
                                <a:rPr lang="en-US" sz="6200" i="1">
                                  <a:latin typeface="Cambria Math"/>
                                </a:rPr>
                                <m:t>)</m:t>
                              </m:r>
                            </m:e>
                            <m:sup>
                              <m:r>
                                <a:rPr lang="en-US" sz="6200" i="1">
                                  <a:latin typeface="Cambria Math"/>
                                </a:rPr>
                                <m:t>2</m:t>
                              </m:r>
                            </m:sup>
                          </m:sSup>
                        </m:num>
                        <m:den>
                          <m:sSup>
                            <m:sSupPr>
                              <m:ctrlPr>
                                <a:rPr lang="en-US" sz="6200" i="1">
                                  <a:latin typeface="Cambria Math"/>
                                </a:rPr>
                              </m:ctrlPr>
                            </m:sSupPr>
                            <m:e>
                              <m:r>
                                <a:rPr lang="en-US" sz="6200" i="1">
                                  <a:latin typeface="Cambria Math"/>
                                </a:rPr>
                                <m:t>𝛼</m:t>
                              </m:r>
                            </m:e>
                            <m:sup>
                              <m:r>
                                <a:rPr lang="en-US" sz="6200" i="1">
                                  <a:latin typeface="Cambria Math"/>
                                </a:rPr>
                                <m:t>3</m:t>
                              </m:r>
                            </m:sup>
                          </m:sSup>
                        </m:den>
                      </m:f>
                      <m:r>
                        <a:rPr lang="en-US" sz="6200" i="1">
                          <a:latin typeface="Cambria Math"/>
                        </a:rPr>
                        <m:t>.</m:t>
                      </m:r>
                      <m:f>
                        <m:fPr>
                          <m:ctrlPr>
                            <a:rPr lang="en-US" sz="6200" i="1">
                              <a:latin typeface="Cambria Math"/>
                            </a:rPr>
                          </m:ctrlPr>
                        </m:fPr>
                        <m:num>
                          <m:r>
                            <a:rPr lang="en-US" sz="6200" i="1">
                              <a:latin typeface="Cambria Math"/>
                            </a:rPr>
                            <m:t>𝐿𝑣</m:t>
                          </m:r>
                        </m:num>
                        <m:den>
                          <m:sSup>
                            <m:sSupPr>
                              <m:ctrlPr>
                                <a:rPr lang="en-US" sz="6200" i="1">
                                  <a:latin typeface="Cambria Math"/>
                                </a:rPr>
                              </m:ctrlPr>
                            </m:sSupPr>
                            <m:e>
                              <m:r>
                                <a:rPr lang="en-US" sz="6200" i="1">
                                  <a:latin typeface="Cambria Math"/>
                                </a:rPr>
                                <m:t>𝑑</m:t>
                              </m:r>
                            </m:e>
                            <m:sup>
                              <m:r>
                                <a:rPr lang="en-US" sz="6200" i="1">
                                  <a:latin typeface="Cambria Math"/>
                                </a:rPr>
                                <m:t>2</m:t>
                              </m:r>
                            </m:sup>
                          </m:sSup>
                          <m:r>
                            <a:rPr lang="en-US" sz="6200" i="1">
                              <a:latin typeface="Cambria Math"/>
                            </a:rPr>
                            <m:t>𝑔</m:t>
                          </m:r>
                        </m:den>
                      </m:f>
                    </m:oMath>
                  </m:oMathPara>
                </a14:m>
                <a:endParaRPr lang="en-US" sz="6200" dirty="0"/>
              </a:p>
              <a:p>
                <a:pPr marL="0" indent="0">
                  <a:buNone/>
                </a:pPr>
                <a:r>
                  <a:rPr lang="en-US" dirty="0"/>
                  <a:t> </a:t>
                </a:r>
              </a:p>
              <a:p>
                <a:r>
                  <a:rPr lang="en-US" sz="5600" dirty="0"/>
                  <a:t>Rose equation:</a:t>
                </a:r>
              </a:p>
              <a:p>
                <a:pPr marL="0" indent="0">
                  <a:buNone/>
                </a:pPr>
                <a:r>
                  <a:rPr lang="en-US" dirty="0"/>
                  <a:t> </a:t>
                </a:r>
              </a:p>
              <a:p>
                <a:pPr marL="0" indent="0">
                  <a:buNone/>
                </a:pPr>
                <a14:m>
                  <m:oMathPara xmlns:m="http://schemas.openxmlformats.org/officeDocument/2006/math">
                    <m:oMathParaPr>
                      <m:jc m:val="centerGroup"/>
                    </m:oMathParaPr>
                    <m:oMath xmlns:m="http://schemas.openxmlformats.org/officeDocument/2006/math">
                      <m:r>
                        <a:rPr lang="en-US" sz="6200" i="1">
                          <a:latin typeface="Cambria Math"/>
                        </a:rPr>
                        <m:t>h</m:t>
                      </m:r>
                      <m:r>
                        <a:rPr lang="en-US" sz="6200" i="1">
                          <a:latin typeface="Cambria Math"/>
                        </a:rPr>
                        <m:t>=</m:t>
                      </m:r>
                      <m:r>
                        <a:rPr lang="en-US" sz="6200" i="1">
                          <a:latin typeface="Cambria Math"/>
                        </a:rPr>
                        <m:t>𝐶𝑑</m:t>
                      </m:r>
                      <m:r>
                        <a:rPr lang="en-US" sz="6200" i="1">
                          <a:latin typeface="Cambria Math"/>
                        </a:rPr>
                        <m:t> </m:t>
                      </m:r>
                      <m:f>
                        <m:fPr>
                          <m:ctrlPr>
                            <a:rPr lang="en-US" sz="6200" i="1">
                              <a:latin typeface="Cambria Math"/>
                            </a:rPr>
                          </m:ctrlPr>
                        </m:fPr>
                        <m:num>
                          <m:r>
                            <a:rPr lang="en-US" sz="6200" i="1">
                              <a:latin typeface="Cambria Math"/>
                            </a:rPr>
                            <m:t>1</m:t>
                          </m:r>
                          <m:r>
                            <a:rPr lang="en-US" sz="6200" i="1">
                              <a:latin typeface="Cambria Math"/>
                            </a:rPr>
                            <m:t>.</m:t>
                          </m:r>
                          <m:r>
                            <a:rPr lang="en-US" sz="6200" i="1">
                              <a:latin typeface="Cambria Math"/>
                            </a:rPr>
                            <m:t>067</m:t>
                          </m:r>
                        </m:num>
                        <m:den>
                          <m:r>
                            <a:rPr lang="en-US" sz="6200" i="1">
                              <a:latin typeface="Cambria Math"/>
                            </a:rPr>
                            <m:t>∅</m:t>
                          </m:r>
                        </m:den>
                      </m:f>
                      <m:r>
                        <a:rPr lang="en-US" sz="6200" i="1">
                          <a:latin typeface="Cambria Math"/>
                        </a:rPr>
                        <m:t>.</m:t>
                      </m:r>
                      <m:f>
                        <m:fPr>
                          <m:ctrlPr>
                            <a:rPr lang="en-US" sz="6200" i="1">
                              <a:latin typeface="Cambria Math"/>
                            </a:rPr>
                          </m:ctrlPr>
                        </m:fPr>
                        <m:num>
                          <m:r>
                            <a:rPr lang="en-US" sz="6200" i="1">
                              <a:latin typeface="Cambria Math"/>
                            </a:rPr>
                            <m:t>1</m:t>
                          </m:r>
                        </m:num>
                        <m:den>
                          <m:sSup>
                            <m:sSupPr>
                              <m:ctrlPr>
                                <a:rPr lang="en-US" sz="6200" i="1">
                                  <a:latin typeface="Cambria Math"/>
                                </a:rPr>
                              </m:ctrlPr>
                            </m:sSupPr>
                            <m:e>
                              <m:r>
                                <a:rPr lang="en-US" sz="6200" i="1">
                                  <a:latin typeface="Cambria Math"/>
                                </a:rPr>
                                <m:t>𝛼</m:t>
                              </m:r>
                            </m:e>
                            <m:sup>
                              <m:r>
                                <a:rPr lang="en-US" sz="6200" i="1">
                                  <a:latin typeface="Cambria Math"/>
                                </a:rPr>
                                <m:t>4</m:t>
                              </m:r>
                            </m:sup>
                          </m:sSup>
                        </m:den>
                      </m:f>
                      <m:f>
                        <m:fPr>
                          <m:ctrlPr>
                            <a:rPr lang="en-US" sz="6200" i="1">
                              <a:latin typeface="Cambria Math"/>
                            </a:rPr>
                          </m:ctrlPr>
                        </m:fPr>
                        <m:num>
                          <m:r>
                            <a:rPr lang="en-US" sz="6200" i="1">
                              <a:latin typeface="Cambria Math"/>
                            </a:rPr>
                            <m:t>𝐿</m:t>
                          </m:r>
                          <m:sSup>
                            <m:sSupPr>
                              <m:ctrlPr>
                                <a:rPr lang="en-US" sz="6200" i="1">
                                  <a:latin typeface="Cambria Math"/>
                                </a:rPr>
                              </m:ctrlPr>
                            </m:sSupPr>
                            <m:e>
                              <m:r>
                                <a:rPr lang="en-US" sz="6200" i="1">
                                  <a:latin typeface="Cambria Math"/>
                                </a:rPr>
                                <m:t>𝑣</m:t>
                              </m:r>
                            </m:e>
                            <m:sup>
                              <m:r>
                                <a:rPr lang="en-US" sz="6200" i="1">
                                  <a:latin typeface="Cambria Math"/>
                                </a:rPr>
                                <m:t>2</m:t>
                              </m:r>
                            </m:sup>
                          </m:sSup>
                        </m:num>
                        <m:den>
                          <m:r>
                            <a:rPr lang="en-US" sz="6200" i="1">
                              <a:latin typeface="Cambria Math"/>
                            </a:rPr>
                            <m:t>𝑑</m:t>
                          </m:r>
                          <m:r>
                            <a:rPr lang="en-US" sz="6200" i="1">
                              <a:latin typeface="Cambria Math"/>
                            </a:rPr>
                            <m:t>.</m:t>
                          </m:r>
                          <m:r>
                            <a:rPr lang="en-US" sz="6200" i="1">
                              <a:latin typeface="Cambria Math"/>
                            </a:rPr>
                            <m:t>𝑔</m:t>
                          </m:r>
                        </m:den>
                      </m:f>
                    </m:oMath>
                  </m:oMathPara>
                </a14:m>
                <a:endParaRPr lang="en-US" sz="6200" dirty="0"/>
              </a:p>
              <a:p>
                <a:pPr marL="0" indent="0">
                  <a:buNone/>
                </a:pPr>
                <a:r>
                  <a:rPr lang="en-US"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537336"/>
                <a:ext cx="8305800" cy="6092064"/>
              </a:xfrm>
              <a:blipFill rotWithShape="1">
                <a:blip r:embed="rId2"/>
                <a:stretch>
                  <a:fillRect l="-807" t="-1400"/>
                </a:stretch>
              </a:blipFill>
            </p:spPr>
            <p:txBody>
              <a:bodyPr/>
              <a:lstStyle/>
              <a:p>
                <a:r>
                  <a:rPr lang="ar-IQ">
                    <a:noFill/>
                  </a:rPr>
                  <a:t> </a:t>
                </a:r>
              </a:p>
            </p:txBody>
          </p:sp>
        </mc:Fallback>
      </mc:AlternateContent>
      <p:sp>
        <p:nvSpPr>
          <p:cNvPr id="4" name="Rectangle 3"/>
          <p:cNvSpPr/>
          <p:nvPr/>
        </p:nvSpPr>
        <p:spPr>
          <a:xfrm>
            <a:off x="2667000" y="14116"/>
            <a:ext cx="4009431" cy="523220"/>
          </a:xfrm>
          <a:prstGeom prst="rect">
            <a:avLst/>
          </a:prstGeom>
        </p:spPr>
        <p:txBody>
          <a:bodyPr wrap="none">
            <a:spAutoFit/>
          </a:bodyPr>
          <a:lstStyle/>
          <a:p>
            <a:r>
              <a:rPr lang="en-US" sz="2800" b="1" dirty="0"/>
              <a:t>Head loss in filtration bed</a:t>
            </a:r>
            <a:endParaRPr lang="en-US" sz="2800" dirty="0"/>
          </a:p>
        </p:txBody>
      </p:sp>
    </p:spTree>
    <p:extLst>
      <p:ext uri="{BB962C8B-B14F-4D97-AF65-F5344CB8AC3E}">
        <p14:creationId xmlns:p14="http://schemas.microsoft.com/office/powerpoint/2010/main" val="29631164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4412</TotalTime>
  <Words>827</Words>
  <Application>Microsoft Office PowerPoint</Application>
  <PresentationFormat>On-screen Show (4:3)</PresentationFormat>
  <Paragraphs>116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CE 405 Sanitary and Environmental Engineering</vt:lpstr>
      <vt:lpstr>Design criteria of Filters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water</dc:title>
  <dc:creator>User</dc:creator>
  <cp:lastModifiedBy>Amer Bader</cp:lastModifiedBy>
  <cp:revision>271</cp:revision>
  <dcterms:created xsi:type="dcterms:W3CDTF">2006-08-16T00:00:00Z</dcterms:created>
  <dcterms:modified xsi:type="dcterms:W3CDTF">2017-12-18T06:10:58Z</dcterms:modified>
</cp:coreProperties>
</file>